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7" r:id="rId4"/>
  </p:sldMasterIdLst>
  <p:notesMasterIdLst>
    <p:notesMasterId r:id="rId18"/>
  </p:notesMasterIdLst>
  <p:sldIdLst>
    <p:sldId id="2147469381" r:id="rId5"/>
    <p:sldId id="2146847512" r:id="rId6"/>
    <p:sldId id="2147469040" r:id="rId7"/>
    <p:sldId id="2146847555" r:id="rId8"/>
    <p:sldId id="2146847537" r:id="rId9"/>
    <p:sldId id="2146846642" r:id="rId10"/>
    <p:sldId id="2146847551" r:id="rId11"/>
    <p:sldId id="2147473047" r:id="rId12"/>
    <p:sldId id="2147473049" r:id="rId13"/>
    <p:sldId id="2147473046" r:id="rId14"/>
    <p:sldId id="2147473048" r:id="rId15"/>
    <p:sldId id="8371" r:id="rId16"/>
    <p:sldId id="214746938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8" userDrawn="1">
          <p15:clr>
            <a:srgbClr val="A4A3A4"/>
          </p15:clr>
        </p15:guide>
        <p15:guide id="2" pos="347" userDrawn="1">
          <p15:clr>
            <a:srgbClr val="A4A3A4"/>
          </p15:clr>
        </p15:guide>
        <p15:guide id="4" pos="7333" userDrawn="1">
          <p15:clr>
            <a:srgbClr val="A4A3A4"/>
          </p15:clr>
        </p15:guide>
        <p15:guide id="5" orient="horz" pos="377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F5A00C-97A0-CF95-556A-ABE7916954D5}" name="Honor Morris" initials="HM" userId="S::Honor.Morris@heliosmedcomms.com::66df3a78-8f32-46eb-bfcd-f8669267c199" providerId="AD"/>
  <p188:author id="{91A4F710-BC45-F5C0-D34C-251DD1B882E7}" name="Laura Griffin" initials="LG" userId="Laura Griffin" providerId="None"/>
  <p188:author id="{AF23D013-FFDF-2D45-8432-FDA3849B6858}" name="Hannah Abdly" initials="HA" userId="S::hannah.abdly@heliosmedcomms.com::56b51ea1-dbb4-4948-8d3d-18cd81ffa20c" providerId="AD"/>
  <p188:author id="{8735A522-15B4-DFC1-FFE5-500A43D7AE2C}" name="Charlie Ellis" initials="CE" userId="Charlie Ellis" providerId="None"/>
  <p188:author id="{9E209926-A310-C494-CBC9-409AFEF039C7}" name="Stjepanovic, Neda" initials="SN" userId="S::kblt727@astrazeneca.net::4c140e31-3e39-4a25-85ed-72b9dc67a3c3" providerId="AD"/>
  <p188:author id="{AFC96044-A434-516D-F979-69BEFB919CAC}" name="Helios Med Comms" initials="HM" userId="Helios Med Comms" providerId="None"/>
  <p188:author id="{07A26550-45A7-DBC2-5011-B482BEA0AF6C}" name="Clarke, Deborah" initials="CD" userId="S::kmjw807@astrazeneca.net::b46daf70-3b53-4016-9f0c-ed4483be6e73" providerId="AD"/>
  <p188:author id="{901ED976-F370-FBB6-4AA2-224E5ACD5D25}" name="Lulu Wareham" initials="LW" userId="S::lulu.wareham@heliosmedcomms.com::ab8c70fa-b307-43a0-ad7e-f780b7fca8c0" providerId="AD"/>
  <p188:author id="{5A64D69C-5266-C472-9EA1-A1C4F3BDC513}" name="Jade Murdoch" initials="JM" userId="S::jade.murdoch@heliosmedcomms.com::4a776daa-3986-4e83-b2e4-28568f40a48a" providerId="AD"/>
  <p188:author id="{22A657AD-00B7-B5CA-27C8-5585190DAA3A}" name="Sarah Turner" initials="ST" userId="S::Sarah.Turner@wearelucidgroup.com::fd33087a-348c-4188-b94f-952ae3088599" providerId="AD"/>
  <p188:author id="{785C66B4-3087-D81C-BF2D-AFE3AD9E513E}" name="Deborah Clarke" initials="DC" userId="Fm6+aoMiIzJvpiTJrDXQ67nZbsUiv6Zdi5uEOUSLCR8=" providerId="None"/>
  <p188:author id="{FFE47EE6-A2F0-13A5-8EE8-3661DB1849A6}" name="Medical Writer" initials="MW" userId="Medical Writer" providerId="None"/>
  <p188:author id="{B9ED02F8-3894-EA34-0DD4-FB87642D5671}" name="Helios" initials="Helios" userId="Helio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E50B"/>
    <a:srgbClr val="FDDFEE"/>
    <a:srgbClr val="C27AF7"/>
    <a:srgbClr val="D4EEF9"/>
    <a:srgbClr val="656665"/>
    <a:srgbClr val="C9C2D7"/>
    <a:srgbClr val="B1A6C6"/>
    <a:srgbClr val="9684B5"/>
    <a:srgbClr val="54088F"/>
    <a:srgbClr val="6F4C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0896" autoAdjust="0"/>
  </p:normalViewPr>
  <p:slideViewPr>
    <p:cSldViewPr snapToGrid="0">
      <p:cViewPr varScale="1">
        <p:scale>
          <a:sx n="101" d="100"/>
          <a:sy n="101" d="100"/>
        </p:scale>
        <p:origin x="1020" y="114"/>
      </p:cViewPr>
      <p:guideLst>
        <p:guide orient="horz" pos="958"/>
        <p:guide pos="347"/>
        <p:guide pos="7333"/>
        <p:guide orient="horz" pos="377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nor Morris" userId="66df3a78-8f32-46eb-bfcd-f8669267c199" providerId="ADAL" clId="{66FACE2C-0B9D-4FC6-8D69-FBA518AA2113}"/>
    <pc:docChg chg="modSld">
      <pc:chgData name="Honor Morris" userId="66df3a78-8f32-46eb-bfcd-f8669267c199" providerId="ADAL" clId="{66FACE2C-0B9D-4FC6-8D69-FBA518AA2113}" dt="2023-09-28T13:38:31.964" v="165" actId="13926"/>
      <pc:docMkLst>
        <pc:docMk/>
      </pc:docMkLst>
      <pc:sldChg chg="modSp mod">
        <pc:chgData name="Honor Morris" userId="66df3a78-8f32-46eb-bfcd-f8669267c199" providerId="ADAL" clId="{66FACE2C-0B9D-4FC6-8D69-FBA518AA2113}" dt="2023-09-28T12:47:44.662" v="4" actId="20577"/>
        <pc:sldMkLst>
          <pc:docMk/>
          <pc:sldMk cId="3594887913" sldId="2146847537"/>
        </pc:sldMkLst>
        <pc:spChg chg="mod">
          <ac:chgData name="Honor Morris" userId="66df3a78-8f32-46eb-bfcd-f8669267c199" providerId="ADAL" clId="{66FACE2C-0B9D-4FC6-8D69-FBA518AA2113}" dt="2023-09-28T12:47:44.662" v="4" actId="20577"/>
          <ac:spMkLst>
            <pc:docMk/>
            <pc:sldMk cId="3594887913" sldId="2146847537"/>
            <ac:spMk id="5" creationId="{587AD2E4-CD83-B1D7-4074-37FE63772E6C}"/>
          </ac:spMkLst>
        </pc:spChg>
      </pc:sldChg>
      <pc:sldChg chg="modSp mod">
        <pc:chgData name="Honor Morris" userId="66df3a78-8f32-46eb-bfcd-f8669267c199" providerId="ADAL" clId="{66FACE2C-0B9D-4FC6-8D69-FBA518AA2113}" dt="2023-09-28T11:05:39.767" v="0" actId="113"/>
        <pc:sldMkLst>
          <pc:docMk/>
          <pc:sldMk cId="1647405046" sldId="2147469040"/>
        </pc:sldMkLst>
        <pc:spChg chg="mod">
          <ac:chgData name="Honor Morris" userId="66df3a78-8f32-46eb-bfcd-f8669267c199" providerId="ADAL" clId="{66FACE2C-0B9D-4FC6-8D69-FBA518AA2113}" dt="2023-09-28T11:05:39.767" v="0" actId="113"/>
          <ac:spMkLst>
            <pc:docMk/>
            <pc:sldMk cId="1647405046" sldId="2147469040"/>
            <ac:spMk id="11" creationId="{81E73196-86B7-7342-A2FD-0F239C312F9E}"/>
          </ac:spMkLst>
        </pc:spChg>
      </pc:sldChg>
      <pc:sldChg chg="modSp mod">
        <pc:chgData name="Honor Morris" userId="66df3a78-8f32-46eb-bfcd-f8669267c199" providerId="ADAL" clId="{66FACE2C-0B9D-4FC6-8D69-FBA518AA2113}" dt="2023-09-28T13:38:31.964" v="165" actId="13926"/>
        <pc:sldMkLst>
          <pc:docMk/>
          <pc:sldMk cId="741905984" sldId="2147473048"/>
        </pc:sldMkLst>
        <pc:spChg chg="mod">
          <ac:chgData name="Honor Morris" userId="66df3a78-8f32-46eb-bfcd-f8669267c199" providerId="ADAL" clId="{66FACE2C-0B9D-4FC6-8D69-FBA518AA2113}" dt="2023-09-28T13:38:31.964" v="165" actId="13926"/>
          <ac:spMkLst>
            <pc:docMk/>
            <pc:sldMk cId="741905984" sldId="2147473048"/>
            <ac:spMk id="3" creationId="{BC8541B3-AB24-B034-4AFA-4BACDC74A750}"/>
          </ac:spMkLst>
        </pc:spChg>
        <pc:spChg chg="mod">
          <ac:chgData name="Honor Morris" userId="66df3a78-8f32-46eb-bfcd-f8669267c199" providerId="ADAL" clId="{66FACE2C-0B9D-4FC6-8D69-FBA518AA2113}" dt="2023-09-28T13:38:29.952" v="164" actId="13926"/>
          <ac:spMkLst>
            <pc:docMk/>
            <pc:sldMk cId="741905984" sldId="2147473048"/>
            <ac:spMk id="4" creationId="{E055D174-F250-FFC7-2569-33C263BEA763}"/>
          </ac:spMkLst>
        </pc:spChg>
      </pc:sldChg>
      <pc:sldChg chg="modSp mod">
        <pc:chgData name="Honor Morris" userId="66df3a78-8f32-46eb-bfcd-f8669267c199" providerId="ADAL" clId="{66FACE2C-0B9D-4FC6-8D69-FBA518AA2113}" dt="2023-09-28T12:54:43.702" v="5" actId="113"/>
        <pc:sldMkLst>
          <pc:docMk/>
          <pc:sldMk cId="2223807484" sldId="2147473049"/>
        </pc:sldMkLst>
        <pc:spChg chg="mod">
          <ac:chgData name="Honor Morris" userId="66df3a78-8f32-46eb-bfcd-f8669267c199" providerId="ADAL" clId="{66FACE2C-0B9D-4FC6-8D69-FBA518AA2113}" dt="2023-09-28T12:54:43.702" v="5" actId="113"/>
          <ac:spMkLst>
            <pc:docMk/>
            <pc:sldMk cId="2223807484" sldId="2147473049"/>
            <ac:spMk id="26" creationId="{C06FDACB-6A2E-B51B-661E-46A1F0A56F2B}"/>
          </ac:spMkLst>
        </pc:spChg>
      </pc:sldChg>
    </pc:docChg>
  </pc:docChgLst>
  <pc:docChgLst>
    <pc:chgData name="Zoe Rogers" userId="b363bf5f-27c9-4580-9c0f-699c4587efe5" providerId="ADAL" clId="{B2B298A4-06F9-467B-86FD-44F1969B1394}"/>
    <pc:docChg chg="custSel modMainMaster">
      <pc:chgData name="Zoe Rogers" userId="b363bf5f-27c9-4580-9c0f-699c4587efe5" providerId="ADAL" clId="{B2B298A4-06F9-467B-86FD-44F1969B1394}" dt="2023-09-19T13:02:03.837" v="110" actId="20577"/>
      <pc:docMkLst>
        <pc:docMk/>
      </pc:docMkLst>
      <pc:sldMasterChg chg="modSldLayout">
        <pc:chgData name="Zoe Rogers" userId="b363bf5f-27c9-4580-9c0f-699c4587efe5" providerId="ADAL" clId="{B2B298A4-06F9-467B-86FD-44F1969B1394}" dt="2023-09-19T13:02:03.837" v="110" actId="20577"/>
        <pc:sldMasterMkLst>
          <pc:docMk/>
          <pc:sldMasterMk cId="2705959393" sldId="2147483927"/>
        </pc:sldMasterMkLst>
        <pc:sldLayoutChg chg="modSp mod">
          <pc:chgData name="Zoe Rogers" userId="b363bf5f-27c9-4580-9c0f-699c4587efe5" providerId="ADAL" clId="{B2B298A4-06F9-467B-86FD-44F1969B1394}" dt="2023-09-19T13:02:03.837" v="110" actId="20577"/>
          <pc:sldLayoutMkLst>
            <pc:docMk/>
            <pc:sldMasterMk cId="2705959393" sldId="2147483927"/>
            <pc:sldLayoutMk cId="3924428737" sldId="2147483931"/>
          </pc:sldLayoutMkLst>
          <pc:spChg chg="mod">
            <ac:chgData name="Zoe Rogers" userId="b363bf5f-27c9-4580-9c0f-699c4587efe5" providerId="ADAL" clId="{B2B298A4-06F9-467B-86FD-44F1969B1394}" dt="2023-09-19T13:02:03.837" v="110" actId="20577"/>
            <ac:spMkLst>
              <pc:docMk/>
              <pc:sldMasterMk cId="2705959393" sldId="2147483927"/>
              <pc:sldLayoutMk cId="3924428737" sldId="2147483931"/>
              <ac:spMk id="5" creationId="{CA3992B5-F02A-AEAF-4499-C3F8D3EE5438}"/>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4687D185-AFDC-174B-B3A6-C08F4A7C4325}" type="datetimeFigureOut">
              <a:rPr lang="en-GB" smtClean="0"/>
              <a:pPr/>
              <a:t>28/09/2023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B046004E-350C-3048-904D-E601776AB30A}" type="slidenum">
              <a:rPr lang="en-GB" smtClean="0"/>
              <a:pPr/>
              <a:t>‹#›</a:t>
            </a:fld>
            <a:endParaRPr lang="en-GB"/>
          </a:p>
        </p:txBody>
      </p:sp>
    </p:spTree>
    <p:extLst>
      <p:ext uri="{BB962C8B-B14F-4D97-AF65-F5344CB8AC3E}">
        <p14:creationId xmlns:p14="http://schemas.microsoft.com/office/powerpoint/2010/main" val="35598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dirty="0"/>
              <a:t>Figure adapted from </a:t>
            </a:r>
            <a:r>
              <a:rPr kumimoji="0" lang="en-GB" sz="1200" b="0" i="0" u="none" strike="noStrike" kern="1200" cap="none" spc="20" normalizeH="0" baseline="0" noProof="0" dirty="0">
                <a:ln>
                  <a:noFill/>
                </a:ln>
                <a:effectLst/>
                <a:uLnTx/>
                <a:uFillTx/>
                <a:latin typeface="Calibri"/>
                <a:ea typeface="+mn-ea"/>
                <a:cs typeface="+mn-cs"/>
              </a:rPr>
              <a:t>Gauvreau GM, </a:t>
            </a:r>
            <a:r>
              <a:rPr kumimoji="0" lang="en-GB" sz="1200" b="0" i="0" u="none" strike="noStrike" kern="1200" cap="none" spc="20" normalizeH="0" baseline="0" noProof="0" dirty="0" err="1">
                <a:ln>
                  <a:noFill/>
                </a:ln>
                <a:effectLst/>
                <a:uLnTx/>
                <a:uFillTx/>
                <a:latin typeface="Calibri"/>
                <a:ea typeface="+mn-ea"/>
                <a:cs typeface="+mn-cs"/>
              </a:rPr>
              <a:t>Sehmi</a:t>
            </a:r>
            <a:r>
              <a:rPr kumimoji="0" lang="en-GB" sz="1200" b="0" i="0" u="none" strike="noStrike" kern="1200" cap="none" spc="20" normalizeH="0" baseline="0" noProof="0" dirty="0">
                <a:ln>
                  <a:noFill/>
                </a:ln>
                <a:effectLst/>
                <a:uLnTx/>
                <a:uFillTx/>
                <a:latin typeface="Calibri"/>
                <a:ea typeface="+mn-ea"/>
                <a:cs typeface="+mn-cs"/>
              </a:rPr>
              <a:t> R, Ambrose CS, et al. Thymic stromal lymphopoietin: its role and potential as a therapeutic target in asthma. Expert </a:t>
            </a:r>
            <a:r>
              <a:rPr kumimoji="0" lang="en-GB" sz="1200" b="0" i="0" u="none" strike="noStrike" kern="1200" cap="none" spc="20" normalizeH="0" baseline="0" noProof="0" dirty="0" err="1">
                <a:ln>
                  <a:noFill/>
                </a:ln>
                <a:effectLst/>
                <a:uLnTx/>
                <a:uFillTx/>
                <a:latin typeface="Calibri"/>
                <a:ea typeface="+mn-ea"/>
                <a:cs typeface="+mn-cs"/>
              </a:rPr>
              <a:t>Opin</a:t>
            </a:r>
            <a:r>
              <a:rPr kumimoji="0" lang="en-GB" sz="1200" b="0" i="0" u="none" strike="noStrike" kern="1200" cap="none" spc="20" normalizeH="0" baseline="0" noProof="0" dirty="0">
                <a:ln>
                  <a:noFill/>
                </a:ln>
                <a:effectLst/>
                <a:uLnTx/>
                <a:uFillTx/>
                <a:latin typeface="Calibri"/>
                <a:ea typeface="+mn-ea"/>
                <a:cs typeface="+mn-cs"/>
              </a:rPr>
              <a:t> </a:t>
            </a:r>
            <a:r>
              <a:rPr kumimoji="0" lang="en-GB" sz="1200" b="0" i="0" u="none" strike="noStrike" kern="1200" cap="none" spc="20" normalizeH="0" baseline="0" noProof="0" dirty="0" err="1">
                <a:ln>
                  <a:noFill/>
                </a:ln>
                <a:effectLst/>
                <a:uLnTx/>
                <a:uFillTx/>
                <a:latin typeface="Calibri"/>
                <a:ea typeface="+mn-ea"/>
                <a:cs typeface="+mn-cs"/>
              </a:rPr>
              <a:t>Ther</a:t>
            </a:r>
            <a:r>
              <a:rPr kumimoji="0" lang="en-GB" sz="1200" b="0" i="0" u="none" strike="noStrike" kern="1200" cap="none" spc="20" normalizeH="0" baseline="0" noProof="0" dirty="0">
                <a:ln>
                  <a:noFill/>
                </a:ln>
                <a:effectLst/>
                <a:uLnTx/>
                <a:uFillTx/>
                <a:latin typeface="Calibri"/>
                <a:ea typeface="+mn-ea"/>
                <a:cs typeface="+mn-cs"/>
              </a:rPr>
              <a:t> Targets 2020 Aug;24(8):777–792</a:t>
            </a:r>
            <a:r>
              <a:rPr lang="en-US" sz="1200" dirty="0"/>
              <a:t>. Additional figure adaptations from Davis JD, </a:t>
            </a:r>
            <a:r>
              <a:rPr lang="en-US" sz="1200" dirty="0" err="1"/>
              <a:t>Wypych</a:t>
            </a:r>
            <a:r>
              <a:rPr lang="en-US" sz="1200" dirty="0"/>
              <a:t> TP. </a:t>
            </a:r>
            <a:r>
              <a:rPr lang="en-GB" sz="1200" dirty="0"/>
              <a:t>Cellular and functional heterogeneity of the airway epithelium. </a:t>
            </a:r>
            <a:r>
              <a:rPr lang="en-US" sz="1200" dirty="0"/>
              <a:t>Mucosal Immunol 2021 Sep;14(5):978–990</a:t>
            </a:r>
          </a:p>
          <a:p>
            <a:pPr marL="228600" indent="-228600">
              <a:buFont typeface="+mj-lt"/>
              <a:buAutoNum type="arabicPeriod"/>
            </a:pPr>
            <a:r>
              <a:rPr kumimoji="0" lang="en-GB" sz="1200" b="0" i="0" u="none" strike="noStrike" kern="1200" cap="none" spc="20" normalizeH="0" baseline="0" noProof="0" dirty="0" err="1">
                <a:ln>
                  <a:noFill/>
                </a:ln>
                <a:effectLst/>
                <a:uLnTx/>
                <a:uFillTx/>
                <a:latin typeface="Calibri"/>
                <a:ea typeface="+mn-ea"/>
                <a:cs typeface="+mn-cs"/>
              </a:rPr>
              <a:t>Parnes</a:t>
            </a:r>
            <a:r>
              <a:rPr kumimoji="0" lang="en-GB" sz="1200" b="0" i="0" u="none" strike="noStrike" kern="1200" cap="none" spc="20" normalizeH="0" baseline="0" noProof="0" dirty="0">
                <a:ln>
                  <a:noFill/>
                </a:ln>
                <a:effectLst/>
                <a:uLnTx/>
                <a:uFillTx/>
                <a:latin typeface="Calibri"/>
                <a:ea typeface="+mn-ea"/>
                <a:cs typeface="+mn-cs"/>
              </a:rPr>
              <a:t> JR, Molfino N, Colice G, et al. Targeting TSLP in asthma. J Asthma Allergy 2022 Jun 3;15:749–765</a:t>
            </a:r>
            <a:endParaRPr kumimoji="0" lang="en-US" sz="1200" b="0" i="0" u="none" strike="noStrike" kern="1200" cap="none" spc="20" normalizeH="0" baseline="0" noProof="0" dirty="0">
              <a:ln>
                <a:noFill/>
              </a:ln>
              <a:effectLst/>
              <a:uLnTx/>
              <a:uFillTx/>
              <a:latin typeface="Calibri"/>
              <a:ea typeface="+mn-ea"/>
              <a:cs typeface="+mn-cs"/>
            </a:endParaRPr>
          </a:p>
          <a:p>
            <a:pPr marL="228600" indent="-228600">
              <a:buFont typeface="+mj-lt"/>
              <a:buAutoNum type="arabicPeriod"/>
            </a:pPr>
            <a:r>
              <a:rPr lang="en-US" sz="1200" dirty="0"/>
              <a:t>Cohn L. </a:t>
            </a:r>
            <a:r>
              <a:rPr lang="en-GB" sz="1200" dirty="0"/>
              <a:t>Mucus in chronic airway diseases: sorting out the sticky details. </a:t>
            </a:r>
            <a:r>
              <a:rPr lang="en-US" sz="1200" dirty="0"/>
              <a:t>J Clin Invest 2006 Feb 1;116(2):306–308</a:t>
            </a:r>
          </a:p>
          <a:p>
            <a:pPr marL="228600" indent="-228600">
              <a:buFont typeface="+mj-lt"/>
              <a:buAutoNum type="arabicPeriod"/>
            </a:pPr>
            <a:r>
              <a:rPr lang="en-US" sz="1200" dirty="0"/>
              <a:t>Brusselle GG, </a:t>
            </a:r>
            <a:r>
              <a:rPr lang="en-US" sz="1200" dirty="0" err="1"/>
              <a:t>Koppelman</a:t>
            </a:r>
            <a:r>
              <a:rPr lang="en-US" sz="1200" dirty="0"/>
              <a:t> G. Biological therapies for severe asthma. N </a:t>
            </a:r>
            <a:r>
              <a:rPr lang="en-US" sz="1200" dirty="0" err="1"/>
              <a:t>Engl</a:t>
            </a:r>
            <a:r>
              <a:rPr lang="en-US" sz="1200" dirty="0"/>
              <a:t> J Med 2022 Jan 13;386(2):157–171</a:t>
            </a:r>
          </a:p>
          <a:p>
            <a:pPr marL="228600" indent="-228600">
              <a:buFont typeface="+mj-lt"/>
              <a:buAutoNum type="arabicPeriod"/>
            </a:pPr>
            <a:r>
              <a:rPr lang="en-US" sz="1200" dirty="0"/>
              <a:t>Janeway CA, Travers P, </a:t>
            </a:r>
            <a:r>
              <a:rPr lang="en-US" sz="1200" dirty="0" err="1"/>
              <a:t>Walport</a:t>
            </a:r>
            <a:r>
              <a:rPr lang="en-US" sz="1200" dirty="0"/>
              <a:t> M, et al. Immunobiology: The Immune System in Health and Disease. 5th edition. New York: Garland Science; 2001. Glossary. Available from: https://www.ncbi.nlm.nih.gov/books/NBK10759/</a:t>
            </a:r>
          </a:p>
          <a:p>
            <a:pPr marL="228600" indent="-228600">
              <a:buFont typeface="+mj-lt"/>
              <a:buAutoNum type="arabicPeriod"/>
            </a:pPr>
            <a:r>
              <a:rPr lang="en-US" sz="1200" dirty="0"/>
              <a:t>Davis JD, </a:t>
            </a:r>
            <a:r>
              <a:rPr lang="en-US" sz="1200" dirty="0" err="1"/>
              <a:t>Wypych</a:t>
            </a:r>
            <a:r>
              <a:rPr lang="en-US" sz="1200" dirty="0"/>
              <a:t> TP. </a:t>
            </a:r>
            <a:r>
              <a:rPr lang="en-GB" sz="1200" dirty="0"/>
              <a:t>Cellular and functional heterogeneity of the airway epithelium. </a:t>
            </a:r>
            <a:r>
              <a:rPr lang="en-US" sz="1200" dirty="0"/>
              <a:t>Mucosal Immunol 2021 Sep;14(5):978–990</a:t>
            </a:r>
          </a:p>
          <a:p>
            <a:pPr marL="228600" indent="-228600">
              <a:buFont typeface="+mj-lt"/>
              <a:buAutoNum type="arabicPeriod"/>
            </a:pPr>
            <a:r>
              <a:rPr lang="en-US" sz="1200" dirty="0"/>
              <a:t>Brightling CE, Bradding P, Symon F, et al. </a:t>
            </a:r>
            <a:r>
              <a:rPr lang="en-GB" sz="1200" dirty="0"/>
              <a:t>Mast-cell infiltration of airway smooth muscle in asthma. </a:t>
            </a:r>
            <a:r>
              <a:rPr lang="en-US" sz="1200" dirty="0"/>
              <a:t>N </a:t>
            </a:r>
            <a:r>
              <a:rPr lang="en-US" sz="1200" dirty="0" err="1"/>
              <a:t>Engl</a:t>
            </a:r>
            <a:r>
              <a:rPr lang="en-US" sz="1200" dirty="0"/>
              <a:t> J Med 2002 May 30; 346(22):1699–1705</a:t>
            </a:r>
          </a:p>
          <a:p>
            <a:pPr marL="228600" indent="-228600">
              <a:buFont typeface="+mj-lt"/>
              <a:buAutoNum type="arabicPeriod"/>
            </a:pPr>
            <a:r>
              <a:rPr lang="en-US" sz="1200" dirty="0" err="1"/>
              <a:t>Begueret</a:t>
            </a:r>
            <a:r>
              <a:rPr lang="en-US" sz="1200" dirty="0"/>
              <a:t> H, Berger P, </a:t>
            </a:r>
            <a:r>
              <a:rPr lang="en-US" sz="1200" dirty="0" err="1"/>
              <a:t>Vernejoux</a:t>
            </a:r>
            <a:r>
              <a:rPr lang="en-US" sz="1200" dirty="0"/>
              <a:t> J, et al. </a:t>
            </a:r>
            <a:r>
              <a:rPr lang="en-GB" sz="1200" dirty="0"/>
              <a:t>Inflammation of bronchial smooth muscle in allergic asthma. </a:t>
            </a:r>
            <a:r>
              <a:rPr lang="en-US" sz="1200" dirty="0"/>
              <a:t>Thorax 2007 Jan;62(1):8–15</a:t>
            </a:r>
          </a:p>
          <a:p>
            <a:pPr marL="228600" indent="-228600">
              <a:buFont typeface="+mj-lt"/>
              <a:buAutoNum type="arabicPeriod"/>
            </a:pPr>
            <a:r>
              <a:rPr lang="en-US" sz="1200" dirty="0" err="1"/>
              <a:t>Krystel</a:t>
            </a:r>
            <a:r>
              <a:rPr lang="en-US" sz="1200" dirty="0"/>
              <a:t>-Whittemore M, </a:t>
            </a:r>
            <a:r>
              <a:rPr lang="en-US" sz="1200" dirty="0" err="1"/>
              <a:t>Dileepan</a:t>
            </a:r>
            <a:r>
              <a:rPr lang="en-US" sz="1200" dirty="0"/>
              <a:t> K, Wood J. Mast cell: A multi-functional master cell. Front Immunol 2016 Jan 6;6:620</a:t>
            </a:r>
          </a:p>
          <a:p>
            <a:pPr marL="228600" indent="-228600">
              <a:buFont typeface="+mj-lt"/>
              <a:buAutoNum type="arabicPeriod"/>
            </a:pPr>
            <a:r>
              <a:rPr lang="en-US" sz="1200" dirty="0"/>
              <a:t>Gao H, Ying S, Dai Y. Pathological Roles of Neutrophil-Mediated Inflammation in Asthma and Its Potential for Therapy as a Target. J Immunol Res 2017;2017:3743048</a:t>
            </a:r>
            <a:endParaRPr lang="en-US" sz="1200" dirty="0">
              <a:solidFill>
                <a:schemeClr val="accent1"/>
              </a:solidFill>
            </a:endParaRPr>
          </a:p>
          <a:p>
            <a:endParaRPr lang="en-NZ"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6004E-350C-3048-904D-E601776AB30A}"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91603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err="1"/>
              <a:t>Tomassen</a:t>
            </a:r>
            <a:r>
              <a:rPr lang="en-US" sz="1200" dirty="0"/>
              <a:t> P, </a:t>
            </a:r>
            <a:r>
              <a:rPr lang="en-US" sz="1200" dirty="0" err="1"/>
              <a:t>Vandeplas</a:t>
            </a:r>
            <a:r>
              <a:rPr lang="en-US" sz="1200" dirty="0"/>
              <a:t> G, Van </a:t>
            </a:r>
            <a:r>
              <a:rPr lang="en-US" sz="1200" dirty="0" err="1"/>
              <a:t>Zele</a:t>
            </a:r>
            <a:r>
              <a:rPr lang="en-US" sz="1200" dirty="0"/>
              <a:t> T, et al. </a:t>
            </a:r>
            <a:r>
              <a:rPr lang="en-GB" sz="1200" dirty="0"/>
              <a:t>Inflammatory endotypes of chronic rhinosinusitis based on cluster analysis of biomarkers. </a:t>
            </a:r>
            <a:r>
              <a:rPr lang="en-US" sz="1200" dirty="0"/>
              <a:t>J Allergy Clin Immunol 2016;137(5):1449–1456</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err="1"/>
              <a:t>Staudacher</a:t>
            </a:r>
            <a:r>
              <a:rPr lang="en-US" sz="1200" dirty="0"/>
              <a:t> AG, Peters A, Kato A, et al. </a:t>
            </a:r>
            <a:r>
              <a:rPr lang="en-GB" sz="1200" dirty="0"/>
              <a:t>Use of endotypes, phenotypes, and inflammatory markers to guide treatment decisions in chronic rhinosinusitis. </a:t>
            </a:r>
            <a:r>
              <a:rPr lang="en-US" sz="1200" dirty="0"/>
              <a:t>Ann Allergy Asthma Immunol 2020 Apr;124(4):318–325</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Hao D, Wu Y, Li P, et al. </a:t>
            </a:r>
            <a:r>
              <a:rPr lang="en-GB" sz="1200" dirty="0"/>
              <a:t>An Integrated analysis of inflammatory endotypes and clinical characteristics in chronic rhinosinusitis with nasal polyps. </a:t>
            </a:r>
            <a:r>
              <a:rPr lang="en-US" sz="1200" dirty="0"/>
              <a:t>J </a:t>
            </a:r>
            <a:r>
              <a:rPr lang="en-US" sz="1200" dirty="0" err="1"/>
              <a:t>Inflamm</a:t>
            </a:r>
            <a:r>
              <a:rPr lang="en-US" sz="1200" dirty="0"/>
              <a:t> Res 2022 Sep 24;15:5557–5565</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Stevens WW, Peters A, Tan B, et al. </a:t>
            </a:r>
            <a:r>
              <a:rPr lang="en-GB" sz="1200" dirty="0"/>
              <a:t>Associations between inflammatory endotypes and clinical presentations in chronic rhinosinusitis. </a:t>
            </a:r>
            <a:r>
              <a:rPr lang="en-US" sz="1200" dirty="0"/>
              <a:t>J Allergy Clin Immunol </a:t>
            </a:r>
            <a:r>
              <a:rPr lang="en-US" sz="1200" dirty="0" err="1"/>
              <a:t>Pract</a:t>
            </a:r>
            <a:r>
              <a:rPr lang="en-US" sz="1200" dirty="0"/>
              <a:t> 2019 Nov–Dec;7(8):2812–2820</a:t>
            </a:r>
          </a:p>
          <a:p>
            <a:endParaRPr lang="en-GB" dirty="0"/>
          </a:p>
        </p:txBody>
      </p:sp>
      <p:sp>
        <p:nvSpPr>
          <p:cNvPr id="4" name="Slide Number Placeholder 3"/>
          <p:cNvSpPr>
            <a:spLocks noGrp="1"/>
          </p:cNvSpPr>
          <p:nvPr>
            <p:ph type="sldNum" sz="quarter" idx="5"/>
          </p:nvPr>
        </p:nvSpPr>
        <p:spPr/>
        <p:txBody>
          <a:bodyPr/>
          <a:lstStyle/>
          <a:p>
            <a:fld id="{50487F27-F4AC-478C-A07B-A71CA0B86259}" type="slidenum">
              <a:rPr lang="en-US" smtClean="0"/>
              <a:pPr/>
              <a:t>12</a:t>
            </a:fld>
            <a:endParaRPr lang="en-US"/>
          </a:p>
        </p:txBody>
      </p:sp>
    </p:spTree>
    <p:extLst>
      <p:ext uri="{BB962C8B-B14F-4D97-AF65-F5344CB8AC3E}">
        <p14:creationId xmlns:p14="http://schemas.microsoft.com/office/powerpoint/2010/main" val="294470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sz="1200" dirty="0"/>
              <a:t>Denton E, Price B, </a:t>
            </a:r>
            <a:r>
              <a:rPr lang="fr-FR" sz="1200" dirty="0" err="1"/>
              <a:t>Tran</a:t>
            </a:r>
            <a:r>
              <a:rPr lang="fr-FR" sz="1200" dirty="0"/>
              <a:t> T, et al.</a:t>
            </a:r>
            <a:r>
              <a:rPr lang="en-GB" sz="1200" dirty="0"/>
              <a:t> Cluster analysis of inflammatory biomarker expression in the international severe asthma registry.</a:t>
            </a:r>
            <a:r>
              <a:rPr lang="fr-FR" sz="1200" dirty="0"/>
              <a:t> J </a:t>
            </a:r>
            <a:r>
              <a:rPr lang="fr-FR" sz="1200" dirty="0" err="1"/>
              <a:t>Allergy</a:t>
            </a:r>
            <a:r>
              <a:rPr lang="fr-FR" sz="1200" dirty="0"/>
              <a:t> Clin </a:t>
            </a:r>
            <a:r>
              <a:rPr lang="fr-FR" sz="1200" dirty="0" err="1"/>
              <a:t>Immunol</a:t>
            </a:r>
            <a:r>
              <a:rPr lang="fr-FR" sz="1200" dirty="0"/>
              <a:t> </a:t>
            </a:r>
            <a:r>
              <a:rPr lang="fr-FR" sz="1200" dirty="0" err="1"/>
              <a:t>Pract</a:t>
            </a:r>
            <a:r>
              <a:rPr lang="fr-FR" sz="1200" dirty="0"/>
              <a:t> 2021 Jul;9(7):2680–88</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20" normalizeH="0" baseline="0" noProof="0" dirty="0" err="1">
                <a:ln>
                  <a:noFill/>
                </a:ln>
                <a:effectLst/>
                <a:uLnTx/>
                <a:uFillTx/>
                <a:latin typeface="Calibri"/>
                <a:ea typeface="+mn-ea"/>
                <a:cs typeface="+mn-cs"/>
              </a:rPr>
              <a:t>Porsbjerg</a:t>
            </a:r>
            <a:r>
              <a:rPr kumimoji="0" lang="en-GB" sz="1200" b="0" i="0" u="none" strike="noStrike" kern="1200" cap="none" spc="20" normalizeH="0" baseline="0" noProof="0">
                <a:ln>
                  <a:noFill/>
                </a:ln>
                <a:effectLst/>
                <a:uLnTx/>
                <a:uFillTx/>
                <a:latin typeface="Calibri"/>
                <a:ea typeface="+mn-ea"/>
                <a:cs typeface="+mn-cs"/>
              </a:rPr>
              <a:t> CM, </a:t>
            </a:r>
            <a:r>
              <a:rPr kumimoji="0" lang="en-GB" sz="1200" b="0" i="0" u="none" strike="noStrike" kern="1200" cap="none" spc="20" normalizeH="0" baseline="0" noProof="0" dirty="0" err="1">
                <a:ln>
                  <a:noFill/>
                </a:ln>
                <a:effectLst/>
                <a:uLnTx/>
                <a:uFillTx/>
                <a:latin typeface="Calibri"/>
                <a:ea typeface="+mn-ea"/>
                <a:cs typeface="+mn-cs"/>
              </a:rPr>
              <a:t>Sverrild</a:t>
            </a:r>
            <a:r>
              <a:rPr kumimoji="0" lang="en-GB" sz="1200" b="0" i="0" u="none" strike="noStrike" kern="1200" cap="none" spc="20" normalizeH="0" baseline="0" noProof="0" dirty="0">
                <a:ln>
                  <a:noFill/>
                </a:ln>
                <a:effectLst/>
                <a:uLnTx/>
                <a:uFillTx/>
                <a:latin typeface="Calibri"/>
                <a:ea typeface="+mn-ea"/>
                <a:cs typeface="+mn-cs"/>
              </a:rPr>
              <a:t> A, Lloyd C, et al. Anti-alarmins in asthma: targeting the airway epithelium with next-generation biologics. </a:t>
            </a:r>
            <a:r>
              <a:rPr kumimoji="0" lang="en-GB" sz="1200" b="0" i="0" u="none" strike="noStrike" kern="1200" cap="none" spc="20" normalizeH="0" baseline="0" noProof="0" dirty="0" err="1">
                <a:ln>
                  <a:noFill/>
                </a:ln>
                <a:effectLst/>
                <a:uLnTx/>
                <a:uFillTx/>
                <a:latin typeface="Calibri"/>
                <a:ea typeface="+mn-ea"/>
                <a:cs typeface="+mn-cs"/>
              </a:rPr>
              <a:t>Eur</a:t>
            </a:r>
            <a:r>
              <a:rPr kumimoji="0" lang="en-GB" sz="1200" b="0" i="0" u="none" strike="noStrike" kern="1200" cap="none" spc="20" normalizeH="0" baseline="0" noProof="0" dirty="0">
                <a:ln>
                  <a:noFill/>
                </a:ln>
                <a:effectLst/>
                <a:uLnTx/>
                <a:uFillTx/>
                <a:latin typeface="Calibri"/>
                <a:ea typeface="+mn-ea"/>
                <a:cs typeface="+mn-cs"/>
              </a:rPr>
              <a:t> Respir J 2020 Nov 12;56(5):2000260</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sz="1200" dirty="0"/>
              <a:t>Bousquet J, </a:t>
            </a:r>
            <a:r>
              <a:rPr lang="fr-FR" sz="1200" dirty="0" err="1"/>
              <a:t>Anto</a:t>
            </a:r>
            <a:r>
              <a:rPr lang="fr-FR" sz="1200" dirty="0"/>
              <a:t> J, </a:t>
            </a:r>
            <a:r>
              <a:rPr lang="fr-FR" sz="1200" dirty="0" err="1"/>
              <a:t>Bachert</a:t>
            </a:r>
            <a:r>
              <a:rPr lang="fr-FR" sz="1200" dirty="0"/>
              <a:t> C, et al. </a:t>
            </a:r>
            <a:r>
              <a:rPr lang="fr-FR" sz="1200" dirty="0" err="1"/>
              <a:t>Allergic</a:t>
            </a:r>
            <a:r>
              <a:rPr lang="fr-FR" sz="1200" dirty="0"/>
              <a:t> </a:t>
            </a:r>
            <a:r>
              <a:rPr lang="fr-FR" sz="1200" dirty="0" err="1"/>
              <a:t>rhinitis</a:t>
            </a:r>
            <a:r>
              <a:rPr lang="fr-FR" sz="1200" dirty="0"/>
              <a:t>. Nat </a:t>
            </a:r>
            <a:r>
              <a:rPr lang="fr-FR" sz="1200" dirty="0" err="1"/>
              <a:t>Rev</a:t>
            </a:r>
            <a:r>
              <a:rPr lang="fr-FR" sz="1200" dirty="0"/>
              <a:t> Dis </a:t>
            </a:r>
            <a:r>
              <a:rPr lang="fr-FR" sz="1200" dirty="0" err="1"/>
              <a:t>Primers</a:t>
            </a:r>
            <a:r>
              <a:rPr lang="fr-FR" sz="1200" dirty="0"/>
              <a:t> 2020 </a:t>
            </a:r>
            <a:r>
              <a:rPr lang="fr-FR" sz="1200" dirty="0" err="1"/>
              <a:t>Dec</a:t>
            </a:r>
            <a:r>
              <a:rPr lang="fr-FR" sz="1200" dirty="0"/>
              <a:t> 3;6(1):95</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20" normalizeH="0" baseline="0" noProof="0" dirty="0" err="1">
                <a:ln>
                  <a:noFill/>
                </a:ln>
                <a:effectLst/>
                <a:uLnTx/>
                <a:uFillTx/>
                <a:latin typeface="Calibri"/>
                <a:ea typeface="+mn-ea"/>
                <a:cs typeface="+mn-cs"/>
              </a:rPr>
              <a:t>Fokkens</a:t>
            </a:r>
            <a:r>
              <a:rPr kumimoji="0" lang="en-GB" sz="1200" b="0" i="0" u="none" strike="noStrike" kern="1200" cap="none" spc="20" normalizeH="0" baseline="0" noProof="0" dirty="0">
                <a:ln>
                  <a:noFill/>
                </a:ln>
                <a:effectLst/>
                <a:uLnTx/>
                <a:uFillTx/>
                <a:latin typeface="Calibri"/>
                <a:ea typeface="+mn-ea"/>
                <a:cs typeface="+mn-cs"/>
              </a:rPr>
              <a:t> W, </a:t>
            </a:r>
            <a:r>
              <a:rPr kumimoji="0" lang="en-GB" sz="1200" b="0" i="0" u="none" strike="noStrike" kern="1200" cap="none" spc="20" normalizeH="0" baseline="0" noProof="0" dirty="0" err="1">
                <a:ln>
                  <a:noFill/>
                </a:ln>
                <a:effectLst/>
                <a:uLnTx/>
                <a:uFillTx/>
                <a:latin typeface="Calibri"/>
                <a:ea typeface="+mn-ea"/>
                <a:cs typeface="+mn-cs"/>
              </a:rPr>
              <a:t>Reitsma</a:t>
            </a:r>
            <a:r>
              <a:rPr kumimoji="0" lang="en-GB" sz="1200" b="0" i="0" u="none" strike="noStrike" kern="1200" cap="none" spc="20" normalizeH="0" baseline="0" noProof="0" dirty="0">
                <a:ln>
                  <a:noFill/>
                </a:ln>
                <a:effectLst/>
                <a:uLnTx/>
                <a:uFillTx/>
                <a:latin typeface="Calibri"/>
                <a:ea typeface="+mn-ea"/>
                <a:cs typeface="+mn-cs"/>
              </a:rPr>
              <a:t> S. Unified airway disease: a contemporary review and introduction. Otolaryngol Clin North Am 2023 Feb;56(1):1–10</a:t>
            </a:r>
            <a:endParaRPr kumimoji="0" lang="en-US" sz="1200" b="0" i="0" u="none" strike="noStrike" kern="1200" cap="none" spc="20" normalizeH="0" baseline="0" noProof="0" dirty="0">
              <a:ln>
                <a:noFill/>
              </a:ln>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err="1"/>
              <a:t>Miglani</a:t>
            </a:r>
            <a:r>
              <a:rPr lang="en-GB" sz="1200" dirty="0"/>
              <a:t> A, Brar TK, Lal D. Unified airway disease: surgical management. Otolaryngol Clin North Am 2023 Feb;56(1):11–22</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Liu X, Cui B, Wang Q, et al. </a:t>
            </a:r>
            <a:r>
              <a:rPr lang="en-GB" sz="1200" dirty="0"/>
              <a:t>Biomarkers for respiratory diseases: present applications and future discoveries. Clin </a:t>
            </a:r>
            <a:r>
              <a:rPr lang="en-GB" sz="1200" dirty="0" err="1"/>
              <a:t>Transl</a:t>
            </a:r>
            <a:r>
              <a:rPr lang="en-GB" sz="1200" dirty="0"/>
              <a:t> Disc 2021;1:e11</a:t>
            </a:r>
            <a:endParaRPr lang="en-GB" sz="1200" spc="20" dirty="0">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sz="1200" b="0" i="0" dirty="0" err="1">
                <a:solidFill>
                  <a:srgbClr val="666666"/>
                </a:solidFill>
                <a:effectLst/>
                <a:latin typeface="Avenir-Next"/>
              </a:rPr>
              <a:t>Kicic</a:t>
            </a:r>
            <a:r>
              <a:rPr lang="fr-FR" sz="1200" b="0" i="0" dirty="0">
                <a:solidFill>
                  <a:srgbClr val="666666"/>
                </a:solidFill>
                <a:effectLst/>
                <a:latin typeface="Avenir-Next"/>
              </a:rPr>
              <a:t> A, de Jong E, Ling K-M, et al. </a:t>
            </a:r>
            <a:r>
              <a:rPr lang="en-GB" sz="1200" b="0" i="0" dirty="0">
                <a:solidFill>
                  <a:srgbClr val="666666"/>
                </a:solidFill>
                <a:effectLst/>
                <a:latin typeface="Avenir-Next"/>
              </a:rPr>
              <a:t>Assessing the unified airway hypothesis in children via transcriptional profiling of the airway epithelium. </a:t>
            </a:r>
            <a:r>
              <a:rPr lang="fr-FR" sz="1200" b="0" i="0" dirty="0">
                <a:solidFill>
                  <a:srgbClr val="666666"/>
                </a:solidFill>
                <a:effectLst/>
                <a:latin typeface="Avenir-Next"/>
              </a:rPr>
              <a:t>J </a:t>
            </a:r>
            <a:r>
              <a:rPr lang="fr-FR" sz="1200" b="0" i="0" dirty="0" err="1">
                <a:solidFill>
                  <a:srgbClr val="666666"/>
                </a:solidFill>
                <a:effectLst/>
                <a:latin typeface="Avenir-Next"/>
              </a:rPr>
              <a:t>Allergy</a:t>
            </a:r>
            <a:r>
              <a:rPr lang="fr-FR" sz="1200" b="0" i="0" dirty="0">
                <a:solidFill>
                  <a:srgbClr val="666666"/>
                </a:solidFill>
                <a:effectLst/>
                <a:latin typeface="Avenir-Next"/>
              </a:rPr>
              <a:t> Clin </a:t>
            </a:r>
            <a:r>
              <a:rPr lang="fr-FR" sz="1200" b="0" i="0" dirty="0" err="1">
                <a:solidFill>
                  <a:srgbClr val="666666"/>
                </a:solidFill>
                <a:effectLst/>
                <a:latin typeface="Avenir-Next"/>
              </a:rPr>
              <a:t>Immunol</a:t>
            </a:r>
            <a:r>
              <a:rPr lang="fr-FR" sz="1200" b="0" i="0" dirty="0">
                <a:solidFill>
                  <a:srgbClr val="666666"/>
                </a:solidFill>
                <a:effectLst/>
                <a:latin typeface="Avenir-Next"/>
              </a:rPr>
              <a:t> 2020;145:1562–1573</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i="0" dirty="0">
                <a:solidFill>
                  <a:srgbClr val="666666"/>
                </a:solidFill>
                <a:effectLst/>
                <a:latin typeface="Avenir-Next"/>
              </a:rPr>
              <a:t>Licari A, Castagnoli R, </a:t>
            </a:r>
            <a:r>
              <a:rPr lang="en-GB" sz="1200" b="0" i="0" dirty="0" err="1">
                <a:solidFill>
                  <a:srgbClr val="666666"/>
                </a:solidFill>
                <a:effectLst/>
                <a:latin typeface="Avenir-Next"/>
              </a:rPr>
              <a:t>Denicolò</a:t>
            </a:r>
            <a:r>
              <a:rPr lang="en-GB" sz="1200" b="0" i="0" dirty="0">
                <a:solidFill>
                  <a:srgbClr val="666666"/>
                </a:solidFill>
                <a:effectLst/>
                <a:latin typeface="Avenir-Next"/>
              </a:rPr>
              <a:t> CF, et al. The nose and the lung: united airway disease? Front </a:t>
            </a:r>
            <a:r>
              <a:rPr lang="en-GB" sz="1200" b="0" i="0" dirty="0" err="1">
                <a:solidFill>
                  <a:srgbClr val="666666"/>
                </a:solidFill>
                <a:effectLst/>
                <a:latin typeface="Avenir-Next"/>
              </a:rPr>
              <a:t>Pediatr</a:t>
            </a:r>
            <a:r>
              <a:rPr lang="en-GB" sz="1200" b="0" i="0" dirty="0">
                <a:solidFill>
                  <a:srgbClr val="666666"/>
                </a:solidFill>
                <a:effectLst/>
                <a:latin typeface="Avenir-Next"/>
              </a:rPr>
              <a:t> 2017 Mar 3;5:44</a:t>
            </a:r>
            <a:endParaRPr lang="en-US" sz="1200" dirty="0"/>
          </a:p>
          <a:p>
            <a:endParaRPr lang="en-GB" dirty="0"/>
          </a:p>
        </p:txBody>
      </p:sp>
      <p:sp>
        <p:nvSpPr>
          <p:cNvPr id="4" name="Slide Number Placeholder 3"/>
          <p:cNvSpPr>
            <a:spLocks noGrp="1"/>
          </p:cNvSpPr>
          <p:nvPr>
            <p:ph type="sldNum" sz="quarter" idx="5"/>
          </p:nvPr>
        </p:nvSpPr>
        <p:spPr/>
        <p:txBody>
          <a:bodyPr/>
          <a:lstStyle/>
          <a:p>
            <a:fld id="{B046004E-350C-3048-904D-E601776AB30A}" type="slidenum">
              <a:rPr lang="en-GB" smtClean="0"/>
              <a:pPr/>
              <a:t>13</a:t>
            </a:fld>
            <a:endParaRPr lang="en-GB"/>
          </a:p>
        </p:txBody>
      </p:sp>
    </p:spTree>
    <p:extLst>
      <p:ext uri="{BB962C8B-B14F-4D97-AF65-F5344CB8AC3E}">
        <p14:creationId xmlns:p14="http://schemas.microsoft.com/office/powerpoint/2010/main" val="505878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Figure adapted from </a:t>
            </a:r>
            <a:r>
              <a:rPr lang="fr-FR" sz="1200" dirty="0"/>
              <a:t>Denton E, Price DB, </a:t>
            </a:r>
            <a:r>
              <a:rPr lang="fr-FR" sz="1200" dirty="0" err="1"/>
              <a:t>Tran</a:t>
            </a:r>
            <a:r>
              <a:rPr lang="fr-FR" sz="1200" dirty="0"/>
              <a:t> TN, et al. Cluster </a:t>
            </a:r>
            <a:r>
              <a:rPr lang="en-GB" sz="1200" dirty="0"/>
              <a:t>analysis of inflammatory biomarker expression in the international severe asthma registry</a:t>
            </a:r>
            <a:r>
              <a:rPr lang="fr-FR" sz="1200" dirty="0"/>
              <a:t>. J </a:t>
            </a:r>
            <a:r>
              <a:rPr lang="fr-FR" sz="1200" dirty="0" err="1"/>
              <a:t>Allergy</a:t>
            </a:r>
            <a:r>
              <a:rPr lang="fr-FR" sz="1200" dirty="0"/>
              <a:t> Clin </a:t>
            </a:r>
            <a:r>
              <a:rPr lang="fr-FR" sz="1200" dirty="0" err="1"/>
              <a:t>Immunol</a:t>
            </a:r>
            <a:r>
              <a:rPr lang="fr-FR" sz="1200" dirty="0"/>
              <a:t> </a:t>
            </a:r>
            <a:r>
              <a:rPr lang="fr-FR" sz="1200" dirty="0" err="1"/>
              <a:t>Pract</a:t>
            </a:r>
            <a:r>
              <a:rPr lang="fr-FR" sz="1200" dirty="0"/>
              <a:t> 2021 Jul;9(7):2680–88</a:t>
            </a:r>
            <a:endParaRPr lang="en-GB" sz="1200" dirty="0"/>
          </a:p>
          <a:p>
            <a:pPr marL="228600" indent="-228600">
              <a:buAutoNum type="arabicPeriod"/>
            </a:pPr>
            <a:r>
              <a:rPr lang="en-GB" sz="1200" dirty="0" err="1"/>
              <a:t>Busse</a:t>
            </a:r>
            <a:r>
              <a:rPr lang="en-GB" sz="1200" dirty="0"/>
              <a:t> WW. Biological treatments for severe asthma: A major advance in asthma care. </a:t>
            </a:r>
            <a:r>
              <a:rPr lang="en-GB" sz="1200" dirty="0" err="1"/>
              <a:t>Allergol</a:t>
            </a:r>
            <a:r>
              <a:rPr lang="en-GB" sz="1200" dirty="0"/>
              <a:t> Int 2019 Apr;68(2):158–66 </a:t>
            </a:r>
          </a:p>
          <a:p>
            <a:pPr marL="228600" indent="-228600">
              <a:buAutoNum type="arabicPeriod"/>
            </a:pPr>
            <a:r>
              <a:rPr lang="en-GB" sz="1200" dirty="0"/>
              <a:t>Tran TN, Zeiger R, Peters S, et al. Overlap of atopic, eosinophilic, and TH2-high asthma phenotypes in a general population with current asthma. Ann Allergy Asthma Immunol 2016 Jan;116(1):37–42</a:t>
            </a:r>
          </a:p>
          <a:p>
            <a:pPr marL="228600" indent="-228600">
              <a:buAutoNum type="arabicPeriod"/>
            </a:pPr>
            <a:r>
              <a:rPr lang="en-GB" sz="1200" dirty="0"/>
              <a:t>Price D and </a:t>
            </a:r>
            <a:r>
              <a:rPr lang="en-GB" sz="1200" dirty="0" err="1"/>
              <a:t>Canonica</a:t>
            </a:r>
            <a:r>
              <a:rPr lang="en-GB" sz="1200" dirty="0"/>
              <a:t> G. Biomarker relatability in the International Severe Asthma Network. World Allergy Organ J 2020 Aug 20;13(8):100380</a:t>
            </a:r>
          </a:p>
          <a:p>
            <a:pPr marL="228600" indent="-228600">
              <a:buAutoNum type="arabicPeriod"/>
            </a:pPr>
            <a:r>
              <a:rPr lang="en-GB" sz="1200" dirty="0" err="1"/>
              <a:t>Kupczyk</a:t>
            </a:r>
            <a:r>
              <a:rPr lang="en-GB" sz="1200" dirty="0"/>
              <a:t> M, </a:t>
            </a:r>
            <a:r>
              <a:rPr lang="en-GB" sz="1200" dirty="0" err="1"/>
              <a:t>Dahlén</a:t>
            </a:r>
            <a:r>
              <a:rPr lang="en-GB" sz="1200" dirty="0"/>
              <a:t> B, </a:t>
            </a:r>
            <a:r>
              <a:rPr lang="en-GB" sz="1200" dirty="0" err="1"/>
              <a:t>Sterk</a:t>
            </a:r>
            <a:r>
              <a:rPr lang="en-GB" sz="1200" dirty="0"/>
              <a:t> P, et al. Stability of phenotypes defined by physiological variables and biomarkers in adults with asthma. Allergy 2014 Sep;69(9):1198–204</a:t>
            </a:r>
          </a:p>
          <a:p>
            <a:pPr marL="228600" indent="-228600">
              <a:buAutoNum type="arabicPeriod"/>
            </a:pPr>
            <a:r>
              <a:rPr lang="fr-FR" sz="1200" dirty="0"/>
              <a:t>Denton E, Price D, </a:t>
            </a:r>
            <a:r>
              <a:rPr lang="fr-FR" sz="1200" dirty="0" err="1"/>
              <a:t>Tran</a:t>
            </a:r>
            <a:r>
              <a:rPr lang="fr-FR" sz="1200" dirty="0"/>
              <a:t> T, et al.</a:t>
            </a:r>
            <a:r>
              <a:rPr lang="en-GB" sz="1200" dirty="0"/>
              <a:t> Cluster analysis of inflammatory biomarker expression in the international severe asthma registry.</a:t>
            </a:r>
            <a:r>
              <a:rPr lang="fr-FR" sz="1200" dirty="0"/>
              <a:t> J </a:t>
            </a:r>
            <a:r>
              <a:rPr lang="fr-FR" sz="1200" dirty="0" err="1"/>
              <a:t>Allergy</a:t>
            </a:r>
            <a:r>
              <a:rPr lang="fr-FR" sz="1200" dirty="0"/>
              <a:t> Clin </a:t>
            </a:r>
            <a:r>
              <a:rPr lang="fr-FR" sz="1200" dirty="0" err="1"/>
              <a:t>Immunol</a:t>
            </a:r>
            <a:r>
              <a:rPr lang="fr-FR" sz="1200" dirty="0"/>
              <a:t> </a:t>
            </a:r>
            <a:r>
              <a:rPr lang="fr-FR" sz="1200" dirty="0" err="1"/>
              <a:t>Pract</a:t>
            </a:r>
            <a:r>
              <a:rPr lang="fr-FR" sz="1200" dirty="0"/>
              <a:t> 2021 Jul;9(7):2680–88</a:t>
            </a:r>
          </a:p>
          <a:p>
            <a:pPr marL="228600" indent="-228600">
              <a:buAutoNum type="arabicPeriod"/>
            </a:pPr>
            <a:r>
              <a:rPr lang="en-GB" sz="1200" dirty="0"/>
              <a:t>Jackson DJ, Busby J, Pfeffer P, et al. Characterisation of patients with severe asthma in the UK Severe Asthma Registry in the biologic era. Thorax 2021 Mar;76(3):220–27</a:t>
            </a:r>
          </a:p>
          <a:p>
            <a:pPr marL="228600" indent="-228600">
              <a:buAutoNum type="arabicPeriod"/>
            </a:pPr>
            <a:r>
              <a:rPr lang="en-GB" sz="1200" dirty="0"/>
              <a:t>Park S-Y, Kang S-Y, Song W-J, et al. Evolving concept of severe asthma: transition from diagnosis to treatable traits. Allergy Asthma Immunol Res 2022 Sep;14(5):447–464</a:t>
            </a:r>
          </a:p>
          <a:p>
            <a:endParaRPr lang="en-GB" dirty="0"/>
          </a:p>
        </p:txBody>
      </p:sp>
      <p:sp>
        <p:nvSpPr>
          <p:cNvPr id="4" name="Slide Number Placeholder 3"/>
          <p:cNvSpPr>
            <a:spLocks noGrp="1"/>
          </p:cNvSpPr>
          <p:nvPr>
            <p:ph type="sldNum" sz="quarter" idx="5"/>
          </p:nvPr>
        </p:nvSpPr>
        <p:spPr/>
        <p:txBody>
          <a:bodyPr/>
          <a:lstStyle/>
          <a:p>
            <a:fld id="{B046004E-350C-3048-904D-E601776AB30A}" type="slidenum">
              <a:rPr lang="en-GB" smtClean="0"/>
              <a:pPr/>
              <a:t>4</a:t>
            </a:fld>
            <a:endParaRPr lang="en-GB"/>
          </a:p>
        </p:txBody>
      </p:sp>
    </p:spTree>
    <p:extLst>
      <p:ext uri="{BB962C8B-B14F-4D97-AF65-F5344CB8AC3E}">
        <p14:creationId xmlns:p14="http://schemas.microsoft.com/office/powerpoint/2010/main" val="965862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err="1"/>
              <a:t>Busse</a:t>
            </a:r>
            <a:r>
              <a:rPr lang="en-GB" sz="1200" dirty="0"/>
              <a:t> WW. Biological treatments for severe asthma: A major advance in asthma care. </a:t>
            </a:r>
            <a:r>
              <a:rPr lang="en-GB" sz="1200" dirty="0" err="1"/>
              <a:t>Allergol</a:t>
            </a:r>
            <a:r>
              <a:rPr lang="en-GB" sz="1200" dirty="0"/>
              <a:t> Int 2019 Apr;68(2):158–66</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t>Tran TN, Zeiger R, Peters S, et al. Overlap of atopic, eosinophilic, and TH2-high asthma phenotypes in a general population with current asthma. Ann Allergy Asthma Immunol 2016 Jan;116(1):37–42</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err="1"/>
              <a:t>Carr</a:t>
            </a:r>
            <a:r>
              <a:rPr lang="en-GB" sz="1200" dirty="0"/>
              <a:t> TF, Bleecker E. Asthma heterogeneity and severity. World Allergy Organ J 2016 Nov 29;9(1):41</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20" normalizeH="0" baseline="0" noProof="0" dirty="0">
                <a:ln>
                  <a:noFill/>
                </a:ln>
                <a:effectLst/>
                <a:uLnTx/>
                <a:uFillTx/>
                <a:latin typeface="Calibri"/>
                <a:ea typeface="+mn-ea"/>
                <a:cs typeface="+mn-cs"/>
              </a:rPr>
              <a:t>Gauvreau GM, </a:t>
            </a:r>
            <a:r>
              <a:rPr kumimoji="0" lang="en-GB" sz="1200" b="0" i="0" u="none" strike="noStrike" kern="1200" cap="none" spc="20" normalizeH="0" baseline="0" noProof="0" dirty="0" err="1">
                <a:ln>
                  <a:noFill/>
                </a:ln>
                <a:effectLst/>
                <a:uLnTx/>
                <a:uFillTx/>
                <a:latin typeface="Calibri"/>
                <a:ea typeface="+mn-ea"/>
                <a:cs typeface="+mn-cs"/>
              </a:rPr>
              <a:t>Sehmi</a:t>
            </a:r>
            <a:r>
              <a:rPr kumimoji="0" lang="en-GB" sz="1200" b="0" i="0" u="none" strike="noStrike" kern="1200" cap="none" spc="20" normalizeH="0" baseline="0" noProof="0" dirty="0">
                <a:ln>
                  <a:noFill/>
                </a:ln>
                <a:effectLst/>
                <a:uLnTx/>
                <a:uFillTx/>
                <a:latin typeface="Calibri"/>
                <a:ea typeface="+mn-ea"/>
                <a:cs typeface="+mn-cs"/>
              </a:rPr>
              <a:t> R, Ambrose C, et al. Thymic stromal lymphopoietin: its role and potential as a therapeutic target in asthma. Expert </a:t>
            </a:r>
            <a:r>
              <a:rPr kumimoji="0" lang="en-GB" sz="1200" b="0" i="0" u="none" strike="noStrike" kern="1200" cap="none" spc="20" normalizeH="0" baseline="0" noProof="0" dirty="0" err="1">
                <a:ln>
                  <a:noFill/>
                </a:ln>
                <a:effectLst/>
                <a:uLnTx/>
                <a:uFillTx/>
                <a:latin typeface="Calibri"/>
                <a:ea typeface="+mn-ea"/>
                <a:cs typeface="+mn-cs"/>
              </a:rPr>
              <a:t>Opin</a:t>
            </a:r>
            <a:r>
              <a:rPr kumimoji="0" lang="en-GB" sz="1200" b="0" i="0" u="none" strike="noStrike" kern="1200" cap="none" spc="20" normalizeH="0" baseline="0" noProof="0" dirty="0">
                <a:ln>
                  <a:noFill/>
                </a:ln>
                <a:effectLst/>
                <a:uLnTx/>
                <a:uFillTx/>
                <a:latin typeface="Calibri"/>
                <a:ea typeface="+mn-ea"/>
                <a:cs typeface="+mn-cs"/>
              </a:rPr>
              <a:t> </a:t>
            </a:r>
            <a:r>
              <a:rPr kumimoji="0" lang="en-GB" sz="1200" b="0" i="0" u="none" strike="noStrike" kern="1200" cap="none" spc="20" normalizeH="0" baseline="0" noProof="0" dirty="0" err="1">
                <a:ln>
                  <a:noFill/>
                </a:ln>
                <a:effectLst/>
                <a:uLnTx/>
                <a:uFillTx/>
                <a:latin typeface="Calibri"/>
                <a:ea typeface="+mn-ea"/>
                <a:cs typeface="+mn-cs"/>
              </a:rPr>
              <a:t>Ther</a:t>
            </a:r>
            <a:r>
              <a:rPr kumimoji="0" lang="en-GB" sz="1200" b="0" i="0" u="none" strike="noStrike" kern="1200" cap="none" spc="20" normalizeH="0" baseline="0" noProof="0" dirty="0">
                <a:ln>
                  <a:noFill/>
                </a:ln>
                <a:effectLst/>
                <a:uLnTx/>
                <a:uFillTx/>
                <a:latin typeface="Calibri"/>
                <a:ea typeface="+mn-ea"/>
                <a:cs typeface="+mn-cs"/>
              </a:rPr>
              <a:t> Targets 2020 Aug;24(8):777–792</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sz="1200" dirty="0"/>
              <a:t>Chung KF, Wenzel S, </a:t>
            </a:r>
            <a:r>
              <a:rPr lang="fr-FR" sz="1200" dirty="0" err="1"/>
              <a:t>Brozek</a:t>
            </a:r>
            <a:r>
              <a:rPr lang="fr-FR" sz="1200" dirty="0"/>
              <a:t> J, et al. </a:t>
            </a:r>
            <a:r>
              <a:rPr lang="en-GB" sz="1200" dirty="0"/>
              <a:t>International ERS/ATS guidelines on definition, evaluation and treatment of severe asthma. </a:t>
            </a:r>
            <a:r>
              <a:rPr lang="fr-FR" sz="1200" dirty="0" err="1"/>
              <a:t>Eur</a:t>
            </a:r>
            <a:r>
              <a:rPr lang="fr-FR" sz="1200" dirty="0"/>
              <a:t> </a:t>
            </a:r>
            <a:r>
              <a:rPr lang="fr-FR" sz="1200" dirty="0" err="1"/>
              <a:t>Respir</a:t>
            </a:r>
            <a:r>
              <a:rPr lang="fr-FR" sz="1200" dirty="0"/>
              <a:t> J 2014 Feb;43(2):343–73</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sz="1200" dirty="0" err="1"/>
              <a:t>Ijaz</a:t>
            </a:r>
            <a:r>
              <a:rPr lang="fr-FR" sz="1200" dirty="0"/>
              <a:t> HM, Chowdhury W, </a:t>
            </a:r>
            <a:r>
              <a:rPr lang="fr-FR" sz="1200" dirty="0" err="1"/>
              <a:t>Lodhi</a:t>
            </a:r>
            <a:r>
              <a:rPr lang="fr-FR" sz="1200" dirty="0"/>
              <a:t> M, et al. </a:t>
            </a:r>
            <a:r>
              <a:rPr lang="en-GB" sz="1200" dirty="0"/>
              <a:t>A case of persistent asthma resistant to available treatment options: management dilemma. </a:t>
            </a:r>
            <a:r>
              <a:rPr lang="fr-FR" sz="1200" dirty="0" err="1"/>
              <a:t>Cureus</a:t>
            </a:r>
            <a:r>
              <a:rPr lang="fr-FR" sz="1200" dirty="0"/>
              <a:t> 2019 Mar;11(3):e4194</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20" normalizeH="0" baseline="0" noProof="0" dirty="0" err="1">
                <a:ln>
                  <a:noFill/>
                </a:ln>
                <a:effectLst/>
                <a:uLnTx/>
                <a:uFillTx/>
                <a:latin typeface="Calibri"/>
                <a:ea typeface="+mn-ea"/>
                <a:cs typeface="+mn-cs"/>
              </a:rPr>
              <a:t>Porsbjerg</a:t>
            </a:r>
            <a:r>
              <a:rPr kumimoji="0" lang="en-GB" sz="1200" b="0" i="0" u="none" strike="noStrike" kern="1200" cap="none" spc="20" normalizeH="0" baseline="0" noProof="0" dirty="0">
                <a:ln>
                  <a:noFill/>
                </a:ln>
                <a:effectLst/>
                <a:uLnTx/>
                <a:uFillTx/>
                <a:latin typeface="Calibri"/>
                <a:ea typeface="+mn-ea"/>
                <a:cs typeface="+mn-cs"/>
              </a:rPr>
              <a:t> CM, </a:t>
            </a:r>
            <a:r>
              <a:rPr kumimoji="0" lang="en-GB" sz="1200" b="0" i="0" u="none" strike="noStrike" kern="1200" cap="none" spc="20" normalizeH="0" baseline="0" noProof="0" dirty="0" err="1">
                <a:ln>
                  <a:noFill/>
                </a:ln>
                <a:effectLst/>
                <a:uLnTx/>
                <a:uFillTx/>
                <a:latin typeface="Calibri"/>
                <a:ea typeface="+mn-ea"/>
                <a:cs typeface="+mn-cs"/>
              </a:rPr>
              <a:t>Sverrild</a:t>
            </a:r>
            <a:r>
              <a:rPr kumimoji="0" lang="en-GB" sz="1200" b="0" i="0" u="none" strike="noStrike" kern="1200" cap="none" spc="20" normalizeH="0" baseline="0" noProof="0" dirty="0">
                <a:ln>
                  <a:noFill/>
                </a:ln>
                <a:effectLst/>
                <a:uLnTx/>
                <a:uFillTx/>
                <a:latin typeface="Calibri"/>
                <a:ea typeface="+mn-ea"/>
                <a:cs typeface="+mn-cs"/>
              </a:rPr>
              <a:t> A, Lloyd C, et al. Anti-alarmins in asthma: targeting the airway epithelium with next-generation biologics. </a:t>
            </a:r>
            <a:r>
              <a:rPr kumimoji="0" lang="en-GB" sz="1200" b="0" i="0" u="none" strike="noStrike" kern="1200" cap="none" spc="20" normalizeH="0" baseline="0" noProof="0" dirty="0" err="1">
                <a:ln>
                  <a:noFill/>
                </a:ln>
                <a:effectLst/>
                <a:uLnTx/>
                <a:uFillTx/>
                <a:latin typeface="Calibri"/>
                <a:ea typeface="+mn-ea"/>
                <a:cs typeface="+mn-cs"/>
              </a:rPr>
              <a:t>Eur</a:t>
            </a:r>
            <a:r>
              <a:rPr kumimoji="0" lang="en-GB" sz="1200" b="0" i="0" u="none" strike="noStrike" kern="1200" cap="none" spc="20" normalizeH="0" baseline="0" noProof="0" dirty="0">
                <a:ln>
                  <a:noFill/>
                </a:ln>
                <a:effectLst/>
                <a:uLnTx/>
                <a:uFillTx/>
                <a:latin typeface="Calibri"/>
                <a:ea typeface="+mn-ea"/>
                <a:cs typeface="+mn-cs"/>
              </a:rPr>
              <a:t> Respir J 2020 Nov 12;56(5):2000260</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err="1"/>
              <a:t>Hudey</a:t>
            </a:r>
            <a:r>
              <a:rPr lang="en-GB" sz="1200" dirty="0"/>
              <a:t> SN, Ledford D, </a:t>
            </a:r>
            <a:r>
              <a:rPr lang="en-GB" sz="1200" dirty="0" err="1"/>
              <a:t>Cardet</a:t>
            </a:r>
            <a:r>
              <a:rPr lang="en-GB" sz="1200" dirty="0"/>
              <a:t> J. Mechanisms of non-type 2 asthma. </a:t>
            </a:r>
            <a:r>
              <a:rPr lang="en-GB" sz="1200" dirty="0" err="1"/>
              <a:t>Curr</a:t>
            </a:r>
            <a:r>
              <a:rPr lang="en-GB" sz="1200" dirty="0"/>
              <a:t> </a:t>
            </a:r>
            <a:r>
              <a:rPr lang="en-GB" sz="1200" dirty="0" err="1"/>
              <a:t>Opin</a:t>
            </a:r>
            <a:r>
              <a:rPr lang="en-GB" sz="1200" dirty="0"/>
              <a:t> Immunol 2020 Oct;66:123–28</a:t>
            </a:r>
          </a:p>
          <a:p>
            <a:endParaRPr lang="en-NZ" dirty="0"/>
          </a:p>
        </p:txBody>
      </p:sp>
      <p:sp>
        <p:nvSpPr>
          <p:cNvPr id="4" name="Slide Number Placeholder 3"/>
          <p:cNvSpPr>
            <a:spLocks noGrp="1"/>
          </p:cNvSpPr>
          <p:nvPr>
            <p:ph type="sldNum" sz="quarter" idx="5"/>
          </p:nvPr>
        </p:nvSpPr>
        <p:spPr/>
        <p:txBody>
          <a:bodyPr/>
          <a:lstStyle/>
          <a:p>
            <a:fld id="{B046004E-350C-3048-904D-E601776AB30A}" type="slidenum">
              <a:rPr lang="en-GB" smtClean="0"/>
              <a:pPr/>
              <a:t>5</a:t>
            </a:fld>
            <a:endParaRPr lang="en-GB"/>
          </a:p>
        </p:txBody>
      </p:sp>
    </p:spTree>
    <p:extLst>
      <p:ext uri="{BB962C8B-B14F-4D97-AF65-F5344CB8AC3E}">
        <p14:creationId xmlns:p14="http://schemas.microsoft.com/office/powerpoint/2010/main" val="2465539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sz="1200" dirty="0"/>
              <a:t>Tran TN, Zeiger R, Peters S, et al. Overlap of atopic, eosinophilic, and TH2-high asthma phenotypes in a general population with current asthma. Ann Allergy Asthma Immunol 2016 Jan;116(1):37–42</a:t>
            </a:r>
            <a:endParaRPr lang="en-US" sz="1200" dirty="0"/>
          </a:p>
          <a:p>
            <a:pPr marL="228600" indent="-228600">
              <a:buAutoNum type="arabicPeriod"/>
            </a:pPr>
            <a:r>
              <a:rPr lang="en-GB" sz="1200" dirty="0" err="1"/>
              <a:t>Kupczyk</a:t>
            </a:r>
            <a:r>
              <a:rPr lang="en-GB" sz="1200" dirty="0"/>
              <a:t> M, </a:t>
            </a:r>
            <a:r>
              <a:rPr lang="en-GB" sz="1200" dirty="0" err="1"/>
              <a:t>Dahlén</a:t>
            </a:r>
            <a:r>
              <a:rPr lang="en-GB" sz="1200" dirty="0"/>
              <a:t> B, </a:t>
            </a:r>
            <a:r>
              <a:rPr lang="en-GB" sz="1200" dirty="0" err="1"/>
              <a:t>Sterk</a:t>
            </a:r>
            <a:r>
              <a:rPr lang="en-GB" sz="1200" dirty="0"/>
              <a:t> P, et al. Stability of phenotypes defined by physiological variables and biomarkers in adults with asthma. Allergy 2014 Sep;69(9):1198–204</a:t>
            </a:r>
            <a:endParaRPr lang="en-US" sz="1200" dirty="0"/>
          </a:p>
          <a:p>
            <a:pPr marL="228600" indent="-228600">
              <a:buAutoNum type="arabicPeriod"/>
            </a:pPr>
            <a:r>
              <a:rPr lang="en-GB" sz="1200" dirty="0" err="1"/>
              <a:t>Busse</a:t>
            </a:r>
            <a:r>
              <a:rPr lang="en-GB" sz="1200" dirty="0"/>
              <a:t> WW. Biological treatments for severe asthma: A major advance in asthma care. </a:t>
            </a:r>
            <a:r>
              <a:rPr lang="en-GB" sz="1200" dirty="0" err="1"/>
              <a:t>Allergol</a:t>
            </a:r>
            <a:r>
              <a:rPr lang="en-GB" sz="1200" dirty="0"/>
              <a:t> Int 2019 Apr;68(2):158–66</a:t>
            </a:r>
            <a:endParaRPr lang="en-US" sz="1200"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11EE8-C8AD-4EFD-9143-51459C83293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174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it-IT" sz="1200" dirty="0"/>
              <a:t>Wan XC, Woodruff PG. Biomarkers in severe asthma. Immunol Allergy Clin North Am 2016 Aug:36(3);547–557</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it-IT" sz="1200" dirty="0"/>
              <a:t>Kim H, Ellis A, Fischer D, et al. Asthma biomarkers in the age of biologics. </a:t>
            </a:r>
            <a:r>
              <a:rPr lang="fr-FR" sz="1200" dirty="0" err="1"/>
              <a:t>Allergy</a:t>
            </a:r>
            <a:r>
              <a:rPr lang="fr-FR" sz="1200" dirty="0"/>
              <a:t> Asthma Clin </a:t>
            </a:r>
            <a:r>
              <a:rPr lang="fr-FR" sz="1200" dirty="0" err="1"/>
              <a:t>Immunol</a:t>
            </a:r>
            <a:r>
              <a:rPr lang="fr-FR" sz="1200" dirty="0"/>
              <a:t> 2017 </a:t>
            </a:r>
            <a:r>
              <a:rPr lang="fr-FR" sz="1200" dirty="0" err="1"/>
              <a:t>Nov</a:t>
            </a:r>
            <a:r>
              <a:rPr lang="fr-FR" sz="1200" dirty="0"/>
              <a:t> 17;13:48</a:t>
            </a:r>
            <a:endParaRPr lang="it-IT" sz="120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it-IT" sz="1200" dirty="0"/>
              <a:t>Sisodia J, Bajaj T. Allergic Bronchopulmonary Aspergillosis. [Updated 2023 Feb 28]. In: StatPearls [Internet]. Treasure Island (FL): StatPearls Publishing; 2023 Jan. Available from: https://www.ncbi.nlm.nih.gov/books/NBK542329/</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it-IT" sz="1200" dirty="0"/>
              <a:t>Ong LT. </a:t>
            </a:r>
            <a:r>
              <a:rPr lang="en-GB" sz="1200" dirty="0"/>
              <a:t>High-sensitivity assays for C-reactive protein as a systemic inflammatory marker in assessing asthma. EMJ Allergy and Immunology 2021;6:53–60</a:t>
            </a:r>
            <a:endParaRPr lang="it-IT" sz="120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it-IT" sz="1200" dirty="0"/>
              <a:t>Emmi G, Bettiol A, Gelain E, et al. Evidence-based guideline for the diganosis and management of eosinophilic granulomatosis with polyangiitis. Nat Rev Rheumatol 2023 Jun;19(6):378–393</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it-IT" sz="1200" dirty="0"/>
              <a:t>Grygiel-Górniak B, Rogacka N, Rocacki M, et al. Antinuclear antibodies in autoimmune and allergic diseases. Reumatologia 2017;55(6):298–304</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it-IT" sz="1200" dirty="0"/>
              <a:t>Sverrild A, Leadbetter J, Porsbjerg C. </a:t>
            </a:r>
            <a:r>
              <a:rPr lang="en-GB" sz="1200" dirty="0"/>
              <a:t>The use of the mannitol test as an outcome measure in asthma intervention studies: a review and practical recommendations. </a:t>
            </a:r>
            <a:r>
              <a:rPr lang="it-IT" sz="1200" dirty="0"/>
              <a:t>Respir Res 2021;22:87</a:t>
            </a:r>
            <a:endParaRPr lang="en-US" sz="1200" dirty="0"/>
          </a:p>
          <a:p>
            <a:endParaRPr lang="en-GB" dirty="0"/>
          </a:p>
        </p:txBody>
      </p:sp>
      <p:sp>
        <p:nvSpPr>
          <p:cNvPr id="4" name="Slide Number Placeholder 3"/>
          <p:cNvSpPr>
            <a:spLocks noGrp="1"/>
          </p:cNvSpPr>
          <p:nvPr>
            <p:ph type="sldNum" sz="quarter" idx="5"/>
          </p:nvPr>
        </p:nvSpPr>
        <p:spPr/>
        <p:txBody>
          <a:bodyPr/>
          <a:lstStyle/>
          <a:p>
            <a:fld id="{B046004E-350C-3048-904D-E601776AB30A}" type="slidenum">
              <a:rPr lang="en-GB" smtClean="0"/>
              <a:pPr/>
              <a:t>7</a:t>
            </a:fld>
            <a:endParaRPr lang="en-GB"/>
          </a:p>
        </p:txBody>
      </p:sp>
    </p:spTree>
    <p:extLst>
      <p:ext uri="{BB962C8B-B14F-4D97-AF65-F5344CB8AC3E}">
        <p14:creationId xmlns:p14="http://schemas.microsoft.com/office/powerpoint/2010/main" val="1950058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it-IT" sz="1200" dirty="0"/>
              <a:t>Kim H, Ellis A, Fischer D, et al. Asthma biomarkers in the age of biologics. </a:t>
            </a:r>
            <a:r>
              <a:rPr lang="fr-FR" sz="1200" dirty="0" err="1"/>
              <a:t>Allergy</a:t>
            </a:r>
            <a:r>
              <a:rPr lang="fr-FR" sz="1200" dirty="0"/>
              <a:t> Asthma Clin </a:t>
            </a:r>
            <a:r>
              <a:rPr lang="fr-FR" sz="1200" dirty="0" err="1"/>
              <a:t>Immunol</a:t>
            </a:r>
            <a:r>
              <a:rPr lang="fr-FR" sz="1200" dirty="0"/>
              <a:t> 2017 </a:t>
            </a:r>
            <a:r>
              <a:rPr lang="fr-FR" sz="1200" dirty="0" err="1"/>
              <a:t>Nov</a:t>
            </a:r>
            <a:r>
              <a:rPr lang="fr-FR" sz="1200" dirty="0"/>
              <a:t> 17;13:48</a:t>
            </a:r>
            <a:endParaRPr kumimoji="0" lang="en-GB" sz="1200" b="0" i="0" u="none" strike="noStrike" kern="1200" cap="none" spc="20" normalizeH="0" baseline="0" noProof="0" dirty="0">
              <a:ln>
                <a:noFill/>
              </a:ln>
              <a:solidFill>
                <a:srgbClr val="656665"/>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20" normalizeH="0" baseline="0" noProof="0" dirty="0" err="1">
                <a:ln>
                  <a:noFill/>
                </a:ln>
                <a:solidFill>
                  <a:srgbClr val="656665"/>
                </a:solidFill>
                <a:effectLst/>
                <a:uLnTx/>
                <a:uFillTx/>
                <a:latin typeface="Calibri"/>
                <a:ea typeface="+mn-ea"/>
                <a:cs typeface="+mn-cs"/>
              </a:rPr>
              <a:t>Ricciardolo</a:t>
            </a:r>
            <a:r>
              <a:rPr kumimoji="0" lang="en-GB" sz="1200" b="0" i="0" u="none" strike="noStrike" kern="1200" cap="none" spc="20" normalizeH="0" baseline="0" noProof="0" dirty="0">
                <a:ln>
                  <a:noFill/>
                </a:ln>
                <a:solidFill>
                  <a:srgbClr val="656665"/>
                </a:solidFill>
                <a:effectLst/>
                <a:uLnTx/>
                <a:uFillTx/>
                <a:latin typeface="Calibri"/>
                <a:ea typeface="+mn-ea"/>
                <a:cs typeface="+mn-cs"/>
              </a:rPr>
              <a:t> FL, </a:t>
            </a:r>
            <a:r>
              <a:rPr kumimoji="0" lang="en-GB" sz="1200" b="0" i="0" u="none" strike="noStrike" kern="1200" cap="none" spc="20" normalizeH="0" baseline="0" noProof="0" dirty="0" err="1">
                <a:ln>
                  <a:noFill/>
                </a:ln>
                <a:solidFill>
                  <a:srgbClr val="656665"/>
                </a:solidFill>
                <a:effectLst/>
                <a:uLnTx/>
                <a:uFillTx/>
                <a:latin typeface="Calibri"/>
                <a:ea typeface="+mn-ea"/>
                <a:cs typeface="+mn-cs"/>
              </a:rPr>
              <a:t>Sorbello</a:t>
            </a:r>
            <a:r>
              <a:rPr kumimoji="0" lang="en-GB" sz="1200" b="0" i="0" u="none" strike="noStrike" kern="1200" cap="none" spc="20" normalizeH="0" baseline="0" noProof="0" dirty="0">
                <a:ln>
                  <a:noFill/>
                </a:ln>
                <a:solidFill>
                  <a:srgbClr val="656665"/>
                </a:solidFill>
                <a:effectLst/>
                <a:uLnTx/>
                <a:uFillTx/>
                <a:latin typeface="Calibri"/>
                <a:ea typeface="+mn-ea"/>
                <a:cs typeface="+mn-cs"/>
              </a:rPr>
              <a:t> V, </a:t>
            </a:r>
            <a:r>
              <a:rPr kumimoji="0" lang="en-GB" sz="1200" b="0" i="0" u="none" strike="noStrike" kern="1200" cap="none" spc="20" normalizeH="0" baseline="0" noProof="0" dirty="0" err="1">
                <a:ln>
                  <a:noFill/>
                </a:ln>
                <a:solidFill>
                  <a:srgbClr val="656665"/>
                </a:solidFill>
                <a:effectLst/>
                <a:uLnTx/>
                <a:uFillTx/>
                <a:latin typeface="Calibri"/>
                <a:ea typeface="+mn-ea"/>
                <a:cs typeface="+mn-cs"/>
              </a:rPr>
              <a:t>Ciprandi</a:t>
            </a:r>
            <a:r>
              <a:rPr kumimoji="0" lang="en-GB" sz="1200" b="0" i="0" u="none" strike="noStrike" kern="1200" cap="none" spc="20" normalizeH="0" baseline="0" noProof="0" dirty="0">
                <a:ln>
                  <a:noFill/>
                </a:ln>
                <a:solidFill>
                  <a:srgbClr val="656665"/>
                </a:solidFill>
                <a:effectLst/>
                <a:uLnTx/>
                <a:uFillTx/>
                <a:latin typeface="Calibri"/>
                <a:ea typeface="+mn-ea"/>
                <a:cs typeface="+mn-cs"/>
              </a:rPr>
              <a:t> G. A pathophysiological approach for FeNO: A biomarker for asthma. </a:t>
            </a:r>
            <a:r>
              <a:rPr kumimoji="0" lang="en-GB" sz="1200" b="0" i="0" u="none" strike="noStrike" kern="1200" cap="none" spc="20" normalizeH="0" baseline="0" noProof="0" dirty="0" err="1">
                <a:ln>
                  <a:noFill/>
                </a:ln>
                <a:solidFill>
                  <a:srgbClr val="656665"/>
                </a:solidFill>
                <a:effectLst/>
                <a:uLnTx/>
                <a:uFillTx/>
                <a:latin typeface="Calibri"/>
                <a:ea typeface="+mn-ea"/>
                <a:cs typeface="+mn-cs"/>
              </a:rPr>
              <a:t>Allergol</a:t>
            </a:r>
            <a:r>
              <a:rPr kumimoji="0" lang="en-GB" sz="1200" b="0" i="0" u="none" strike="noStrike" kern="1200" cap="none" spc="20" normalizeH="0" baseline="0" noProof="0" dirty="0">
                <a:ln>
                  <a:noFill/>
                </a:ln>
                <a:solidFill>
                  <a:srgbClr val="656665"/>
                </a:solidFill>
                <a:effectLst/>
                <a:uLnTx/>
                <a:uFillTx/>
                <a:latin typeface="Calibri"/>
                <a:ea typeface="+mn-ea"/>
                <a:cs typeface="+mn-cs"/>
              </a:rPr>
              <a:t> </a:t>
            </a:r>
            <a:r>
              <a:rPr kumimoji="0" lang="en-GB" sz="1200" b="0" i="0" u="none" strike="noStrike" kern="1200" cap="none" spc="20" normalizeH="0" baseline="0" noProof="0" dirty="0" err="1">
                <a:ln>
                  <a:noFill/>
                </a:ln>
                <a:solidFill>
                  <a:srgbClr val="656665"/>
                </a:solidFill>
                <a:effectLst/>
                <a:uLnTx/>
                <a:uFillTx/>
                <a:latin typeface="Calibri"/>
                <a:ea typeface="+mn-ea"/>
                <a:cs typeface="+mn-cs"/>
              </a:rPr>
              <a:t>Immunopathol</a:t>
            </a:r>
            <a:r>
              <a:rPr kumimoji="0" lang="en-GB" sz="1200" b="0" i="0" u="none" strike="noStrike" kern="1200" cap="none" spc="20" normalizeH="0" baseline="0" noProof="0" dirty="0">
                <a:ln>
                  <a:noFill/>
                </a:ln>
                <a:solidFill>
                  <a:srgbClr val="656665"/>
                </a:solidFill>
                <a:effectLst/>
                <a:uLnTx/>
                <a:uFillTx/>
                <a:latin typeface="Calibri"/>
                <a:ea typeface="+mn-ea"/>
                <a:cs typeface="+mn-cs"/>
              </a:rPr>
              <a:t> (</a:t>
            </a:r>
            <a:r>
              <a:rPr kumimoji="0" lang="en-GB" sz="1200" b="0" i="0" u="none" strike="noStrike" kern="1200" cap="none" spc="20" normalizeH="0" baseline="0" noProof="0" dirty="0" err="1">
                <a:ln>
                  <a:noFill/>
                </a:ln>
                <a:solidFill>
                  <a:srgbClr val="656665"/>
                </a:solidFill>
                <a:effectLst/>
                <a:uLnTx/>
                <a:uFillTx/>
                <a:latin typeface="Calibri"/>
                <a:ea typeface="+mn-ea"/>
                <a:cs typeface="+mn-cs"/>
              </a:rPr>
              <a:t>Madr</a:t>
            </a:r>
            <a:r>
              <a:rPr kumimoji="0" lang="en-GB" sz="1200" b="0" i="0" u="none" strike="noStrike" kern="1200" cap="none" spc="20" normalizeH="0" baseline="0" noProof="0" dirty="0">
                <a:ln>
                  <a:noFill/>
                </a:ln>
                <a:solidFill>
                  <a:srgbClr val="656665"/>
                </a:solidFill>
                <a:effectLst/>
                <a:uLnTx/>
                <a:uFillTx/>
                <a:latin typeface="Calibri"/>
                <a:ea typeface="+mn-ea"/>
                <a:cs typeface="+mn-cs"/>
              </a:rPr>
              <a:t>) 2015 Nov–Dec;43(6):609–616</a:t>
            </a:r>
            <a:endParaRPr kumimoji="0" lang="en-GB" sz="1200" b="1" i="0" u="none" strike="noStrike" kern="1200" cap="none" spc="20" normalizeH="0" baseline="0" noProof="0" dirty="0">
              <a:ln>
                <a:noFill/>
              </a:ln>
              <a:solidFill>
                <a:srgbClr val="656665"/>
              </a:solidFill>
              <a:effectLst/>
              <a:uLnTx/>
              <a:uFillTx/>
              <a:latin typeface="Calibri"/>
              <a:ea typeface="+mn-ea"/>
              <a:cs typeface="+mn-cs"/>
            </a:endParaRPr>
          </a:p>
          <a:p>
            <a:endParaRPr lang="en-GB" dirty="0"/>
          </a:p>
        </p:txBody>
      </p:sp>
      <p:sp>
        <p:nvSpPr>
          <p:cNvPr id="4" name="Slide Number Placeholder 3"/>
          <p:cNvSpPr>
            <a:spLocks noGrp="1"/>
          </p:cNvSpPr>
          <p:nvPr>
            <p:ph type="sldNum" sz="quarter" idx="5"/>
          </p:nvPr>
        </p:nvSpPr>
        <p:spPr/>
        <p:txBody>
          <a:bodyPr/>
          <a:lstStyle/>
          <a:p>
            <a:fld id="{B046004E-350C-3048-904D-E601776AB30A}" type="slidenum">
              <a:rPr lang="en-GB" smtClean="0"/>
              <a:pPr/>
              <a:t>8</a:t>
            </a:fld>
            <a:endParaRPr lang="en-GB"/>
          </a:p>
        </p:txBody>
      </p:sp>
    </p:spTree>
    <p:extLst>
      <p:ext uri="{BB962C8B-B14F-4D97-AF65-F5344CB8AC3E}">
        <p14:creationId xmlns:p14="http://schemas.microsoft.com/office/powerpoint/2010/main" val="227692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200" b="0" i="0" u="none" strike="noStrike" kern="1200" cap="none" spc="20" normalizeH="0" baseline="0" noProof="0" dirty="0">
                <a:ln>
                  <a:noFill/>
                </a:ln>
                <a:effectLst/>
                <a:uLnTx/>
                <a:uFillTx/>
                <a:latin typeface="Calibri"/>
                <a:ea typeface="+mn-ea"/>
                <a:cs typeface="+mn-cs"/>
              </a:rPr>
              <a:t>Figure adapted from </a:t>
            </a:r>
            <a:r>
              <a:rPr kumimoji="0" lang="en-GB" sz="1200" b="0" i="0" u="none" strike="noStrike" kern="1200" cap="none" spc="20" normalizeH="0" baseline="0" noProof="0" dirty="0" err="1">
                <a:ln>
                  <a:noFill/>
                </a:ln>
                <a:effectLst/>
                <a:uLnTx/>
                <a:uFillTx/>
                <a:latin typeface="Calibri"/>
                <a:ea typeface="+mn-ea"/>
                <a:cs typeface="+mn-cs"/>
              </a:rPr>
              <a:t>Porsbjerg</a:t>
            </a:r>
            <a:r>
              <a:rPr kumimoji="0" lang="en-GB" sz="1200" b="0" i="0" u="none" strike="noStrike" kern="1200" cap="none" spc="20" normalizeH="0" baseline="0" noProof="0" dirty="0">
                <a:ln>
                  <a:noFill/>
                </a:ln>
                <a:effectLst/>
                <a:uLnTx/>
                <a:uFillTx/>
                <a:latin typeface="Calibri"/>
                <a:ea typeface="+mn-ea"/>
                <a:cs typeface="+mn-cs"/>
              </a:rPr>
              <a:t> CM, </a:t>
            </a:r>
            <a:r>
              <a:rPr kumimoji="0" lang="en-GB" sz="1200" b="0" i="0" u="none" strike="noStrike" kern="1200" cap="none" spc="20" normalizeH="0" baseline="0" noProof="0" dirty="0" err="1">
                <a:ln>
                  <a:noFill/>
                </a:ln>
                <a:effectLst/>
                <a:uLnTx/>
                <a:uFillTx/>
                <a:latin typeface="Calibri"/>
                <a:ea typeface="+mn-ea"/>
                <a:cs typeface="+mn-cs"/>
              </a:rPr>
              <a:t>Sverrild</a:t>
            </a:r>
            <a:r>
              <a:rPr kumimoji="0" lang="en-GB" sz="1200" b="0" i="0" u="none" strike="noStrike" kern="1200" cap="none" spc="20" normalizeH="0" baseline="0" noProof="0" dirty="0">
                <a:ln>
                  <a:noFill/>
                </a:ln>
                <a:effectLst/>
                <a:uLnTx/>
                <a:uFillTx/>
                <a:latin typeface="Calibri"/>
                <a:ea typeface="+mn-ea"/>
                <a:cs typeface="+mn-cs"/>
              </a:rPr>
              <a:t> A, Lloyd C, et al. Anti-alarmins in asthma: targeting the airway epithelium with next-generation biologics. </a:t>
            </a:r>
            <a:r>
              <a:rPr kumimoji="0" lang="en-GB" sz="1200" b="0" i="0" u="none" strike="noStrike" kern="1200" cap="none" spc="20" normalizeH="0" baseline="0" noProof="0" dirty="0" err="1">
                <a:ln>
                  <a:noFill/>
                </a:ln>
                <a:effectLst/>
                <a:uLnTx/>
                <a:uFillTx/>
                <a:latin typeface="Calibri"/>
                <a:ea typeface="+mn-ea"/>
                <a:cs typeface="+mn-cs"/>
              </a:rPr>
              <a:t>Eur</a:t>
            </a:r>
            <a:r>
              <a:rPr kumimoji="0" lang="en-GB" sz="1200" b="0" i="0" u="none" strike="noStrike" kern="1200" cap="none" spc="20" normalizeH="0" baseline="0" noProof="0" dirty="0">
                <a:ln>
                  <a:noFill/>
                </a:ln>
                <a:effectLst/>
                <a:uLnTx/>
                <a:uFillTx/>
                <a:latin typeface="Calibri"/>
                <a:ea typeface="+mn-ea"/>
                <a:cs typeface="+mn-cs"/>
              </a:rPr>
              <a:t> Respir J 2020 Nov 12;56(5):2000260, Gauvreau GM, </a:t>
            </a:r>
            <a:r>
              <a:rPr kumimoji="0" lang="en-GB" sz="1200" b="0" i="0" u="none" strike="noStrike" kern="1200" cap="none" spc="20" normalizeH="0" baseline="0" noProof="0" dirty="0" err="1">
                <a:ln>
                  <a:noFill/>
                </a:ln>
                <a:effectLst/>
                <a:uLnTx/>
                <a:uFillTx/>
                <a:latin typeface="Calibri"/>
                <a:ea typeface="+mn-ea"/>
                <a:cs typeface="+mn-cs"/>
              </a:rPr>
              <a:t>Sehmi</a:t>
            </a:r>
            <a:r>
              <a:rPr kumimoji="0" lang="en-GB" sz="1200" b="0" i="0" u="none" strike="noStrike" kern="1200" cap="none" spc="20" normalizeH="0" baseline="0" noProof="0" dirty="0">
                <a:ln>
                  <a:noFill/>
                </a:ln>
                <a:effectLst/>
                <a:uLnTx/>
                <a:uFillTx/>
                <a:latin typeface="Calibri"/>
                <a:ea typeface="+mn-ea"/>
                <a:cs typeface="+mn-cs"/>
              </a:rPr>
              <a:t> R, Ambrose CS, et al. Thymic stromal lymphopoietin: its role and potential as a therapeutic target in asthma. Expert </a:t>
            </a:r>
            <a:r>
              <a:rPr kumimoji="0" lang="en-GB" sz="1200" b="0" i="0" u="none" strike="noStrike" kern="1200" cap="none" spc="20" normalizeH="0" baseline="0" noProof="0" dirty="0" err="1">
                <a:ln>
                  <a:noFill/>
                </a:ln>
                <a:effectLst/>
                <a:uLnTx/>
                <a:uFillTx/>
                <a:latin typeface="Calibri"/>
                <a:ea typeface="+mn-ea"/>
                <a:cs typeface="+mn-cs"/>
              </a:rPr>
              <a:t>Opin</a:t>
            </a:r>
            <a:r>
              <a:rPr kumimoji="0" lang="en-GB" sz="1200" b="0" i="0" u="none" strike="noStrike" kern="1200" cap="none" spc="20" normalizeH="0" baseline="0" noProof="0" dirty="0">
                <a:ln>
                  <a:noFill/>
                </a:ln>
                <a:effectLst/>
                <a:uLnTx/>
                <a:uFillTx/>
                <a:latin typeface="Calibri"/>
                <a:ea typeface="+mn-ea"/>
                <a:cs typeface="+mn-cs"/>
              </a:rPr>
              <a:t> Ther Targets 2020 Aug;24(8):777–792 and </a:t>
            </a:r>
            <a:r>
              <a:rPr kumimoji="0" lang="en-GB" sz="1200" b="0" i="0" u="none" strike="noStrike" kern="1200" cap="none" spc="20" normalizeH="0" baseline="0" noProof="0" dirty="0" err="1">
                <a:ln>
                  <a:noFill/>
                </a:ln>
                <a:effectLst/>
                <a:uLnTx/>
                <a:uFillTx/>
                <a:latin typeface="Calibri"/>
                <a:ea typeface="+mn-ea"/>
                <a:cs typeface="+mn-cs"/>
              </a:rPr>
              <a:t>Fokkens</a:t>
            </a:r>
            <a:r>
              <a:rPr kumimoji="0" lang="en-GB" sz="1200" b="0" i="0" u="none" strike="noStrike" kern="1200" cap="none" spc="20" normalizeH="0" baseline="0" noProof="0" dirty="0">
                <a:ln>
                  <a:noFill/>
                </a:ln>
                <a:effectLst/>
                <a:uLnTx/>
                <a:uFillTx/>
                <a:latin typeface="Calibri"/>
                <a:ea typeface="+mn-ea"/>
                <a:cs typeface="+mn-cs"/>
              </a:rPr>
              <a:t> WJ, </a:t>
            </a:r>
            <a:r>
              <a:rPr lang="en-GB" sz="1200" spc="20" dirty="0">
                <a:latin typeface="Calibri"/>
                <a:ea typeface="+mn-ea"/>
                <a:cs typeface="+mn-cs"/>
              </a:rPr>
              <a:t>Lund V, Hopkins C, </a:t>
            </a:r>
            <a:r>
              <a:rPr kumimoji="0" lang="en-GB" sz="1200" b="0" i="0" u="none" strike="noStrike" kern="1200" cap="none" spc="20" normalizeH="0" baseline="0" noProof="0" dirty="0">
                <a:ln>
                  <a:noFill/>
                </a:ln>
                <a:effectLst/>
                <a:uLnTx/>
                <a:uFillTx/>
                <a:latin typeface="Calibri"/>
                <a:ea typeface="+mn-ea"/>
                <a:cs typeface="+mn-cs"/>
              </a:rPr>
              <a:t>et al. European Position Paper on Rhinosinusitis and Nasal Polyps 2020. Rhinology 2020 Feb 20;58(</a:t>
            </a:r>
            <a:r>
              <a:rPr kumimoji="0" lang="en-GB" sz="1200" b="0" i="0" u="none" strike="noStrike" kern="1200" cap="none" spc="20" normalizeH="0" baseline="0" noProof="0" dirty="0" err="1">
                <a:ln>
                  <a:noFill/>
                </a:ln>
                <a:effectLst/>
                <a:uLnTx/>
                <a:uFillTx/>
                <a:latin typeface="Calibri"/>
                <a:ea typeface="+mn-ea"/>
                <a:cs typeface="+mn-cs"/>
              </a:rPr>
              <a:t>Suppl</a:t>
            </a:r>
            <a:r>
              <a:rPr kumimoji="0" lang="en-GB" sz="1200" b="0" i="0" u="none" strike="noStrike" kern="1200" cap="none" spc="20" normalizeH="0" baseline="0" noProof="0" dirty="0">
                <a:ln>
                  <a:noFill/>
                </a:ln>
                <a:effectLst/>
                <a:uLnTx/>
                <a:uFillTx/>
                <a:latin typeface="Calibri"/>
                <a:ea typeface="+mn-ea"/>
                <a:cs typeface="+mn-cs"/>
              </a:rPr>
              <a:t> S29):1–464</a:t>
            </a:r>
            <a:endParaRPr kumimoji="0" lang="en-GB" sz="1200" b="1" i="0" u="none" strike="noStrike" kern="1200" cap="none" spc="20" normalizeH="0" baseline="0" noProof="0" dirty="0">
              <a:ln>
                <a:noFill/>
              </a:ln>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da-DK" sz="1200" b="0" i="0" u="none" strike="noStrike" kern="1200" cap="none" spc="20" normalizeH="0" baseline="0" noProof="0" dirty="0">
                <a:ln>
                  <a:noFill/>
                </a:ln>
                <a:effectLst/>
                <a:uLnTx/>
                <a:uFillTx/>
                <a:latin typeface="Calibri"/>
                <a:ea typeface="+mn-ea"/>
                <a:cs typeface="+mn-cs"/>
              </a:rPr>
              <a:t>Yii AC, Tay T-R, Choo X, et al. </a:t>
            </a:r>
            <a:r>
              <a:rPr kumimoji="0" lang="en-GB" sz="1200" b="0" i="0" u="none" strike="noStrike" kern="1200" cap="none" spc="20" normalizeH="0" baseline="0" noProof="0" dirty="0">
                <a:ln>
                  <a:noFill/>
                </a:ln>
                <a:effectLst/>
                <a:uLnTx/>
                <a:uFillTx/>
                <a:latin typeface="Calibri"/>
                <a:ea typeface="+mn-ea"/>
                <a:cs typeface="+mn-cs"/>
              </a:rPr>
              <a:t>Precision medicine in united airways disease: A "treatable traits" approach. </a:t>
            </a:r>
            <a:r>
              <a:rPr kumimoji="0" lang="da-DK" sz="1200" b="0" i="0" u="none" strike="noStrike" kern="1200" cap="none" spc="20" normalizeH="0" baseline="0" noProof="0" dirty="0">
                <a:ln>
                  <a:noFill/>
                </a:ln>
                <a:effectLst/>
                <a:uLnTx/>
                <a:uFillTx/>
                <a:latin typeface="Calibri"/>
                <a:ea typeface="+mn-ea"/>
                <a:cs typeface="+mn-cs"/>
              </a:rPr>
              <a:t>Allergy 2018 Oct;73(10):1964–1978</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1200" b="0" i="0" u="none" strike="noStrike" kern="1200" cap="none" spc="20" normalizeH="0" baseline="0" noProof="0" dirty="0" err="1">
                <a:ln>
                  <a:noFill/>
                </a:ln>
                <a:effectLst/>
                <a:uLnTx/>
                <a:uFillTx/>
                <a:latin typeface="Calibri"/>
                <a:ea typeface="+mn-ea"/>
                <a:cs typeface="+mn-cs"/>
              </a:rPr>
              <a:t>Laulajainen-Hongisto</a:t>
            </a:r>
            <a:r>
              <a:rPr kumimoji="0" lang="fr-FR" sz="1200" b="0" i="0" u="none" strike="noStrike" kern="1200" cap="none" spc="20" normalizeH="0" baseline="0" noProof="0" dirty="0">
                <a:ln>
                  <a:noFill/>
                </a:ln>
                <a:effectLst/>
                <a:uLnTx/>
                <a:uFillTx/>
                <a:latin typeface="Calibri"/>
                <a:ea typeface="+mn-ea"/>
                <a:cs typeface="+mn-cs"/>
              </a:rPr>
              <a:t> A, Toppila-Salmi S, </a:t>
            </a:r>
            <a:r>
              <a:rPr kumimoji="0" lang="fr-FR" sz="1200" b="0" i="0" u="none" strike="noStrike" kern="1200" cap="none" spc="20" normalizeH="0" baseline="0" noProof="0" dirty="0" err="1">
                <a:ln>
                  <a:noFill/>
                </a:ln>
                <a:effectLst/>
                <a:uLnTx/>
                <a:uFillTx/>
                <a:latin typeface="Calibri"/>
                <a:ea typeface="+mn-ea"/>
                <a:cs typeface="+mn-cs"/>
              </a:rPr>
              <a:t>Luukainen</a:t>
            </a:r>
            <a:r>
              <a:rPr kumimoji="0" lang="fr-FR" sz="1200" b="0" i="0" u="none" strike="noStrike" kern="1200" cap="none" spc="20" normalizeH="0" baseline="0" noProof="0" dirty="0">
                <a:ln>
                  <a:noFill/>
                </a:ln>
                <a:effectLst/>
                <a:uLnTx/>
                <a:uFillTx/>
                <a:latin typeface="Calibri"/>
                <a:ea typeface="+mn-ea"/>
                <a:cs typeface="+mn-cs"/>
              </a:rPr>
              <a:t> A, et al.</a:t>
            </a:r>
            <a:r>
              <a:rPr kumimoji="0" lang="en-GB" sz="1200" b="0" i="0" u="none" strike="noStrike" kern="1200" cap="none" spc="20" normalizeH="0" baseline="0" noProof="0" dirty="0">
                <a:ln>
                  <a:noFill/>
                </a:ln>
                <a:effectLst/>
                <a:uLnTx/>
                <a:uFillTx/>
                <a:latin typeface="Calibri"/>
                <a:ea typeface="+mn-ea"/>
                <a:cs typeface="+mn-cs"/>
              </a:rPr>
              <a:t> Airway epithelial dynamics in allergy and related chronic inflammatory airway diseases.</a:t>
            </a:r>
            <a:r>
              <a:rPr kumimoji="0" lang="fr-FR" sz="1200" b="0" i="0" u="none" strike="noStrike" kern="1200" cap="none" spc="20" normalizeH="0" baseline="0" noProof="0" dirty="0">
                <a:ln>
                  <a:noFill/>
                </a:ln>
                <a:effectLst/>
                <a:uLnTx/>
                <a:uFillTx/>
                <a:latin typeface="Calibri"/>
                <a:ea typeface="+mn-ea"/>
                <a:cs typeface="+mn-cs"/>
              </a:rPr>
              <a:t> Front </a:t>
            </a:r>
            <a:r>
              <a:rPr kumimoji="0" lang="fr-FR" sz="1200" b="0" i="0" u="none" strike="noStrike" kern="1200" cap="none" spc="20" normalizeH="0" baseline="0" noProof="0" dirty="0" err="1">
                <a:ln>
                  <a:noFill/>
                </a:ln>
                <a:effectLst/>
                <a:uLnTx/>
                <a:uFillTx/>
                <a:latin typeface="Calibri"/>
                <a:ea typeface="+mn-ea"/>
                <a:cs typeface="+mn-cs"/>
              </a:rPr>
              <a:t>Cell</a:t>
            </a:r>
            <a:r>
              <a:rPr kumimoji="0" lang="fr-FR" sz="1200" b="0" i="0" u="none" strike="noStrike" kern="1200" cap="none" spc="20" normalizeH="0" baseline="0" noProof="0" dirty="0">
                <a:ln>
                  <a:noFill/>
                </a:ln>
                <a:effectLst/>
                <a:uLnTx/>
                <a:uFillTx/>
                <a:latin typeface="Calibri"/>
                <a:ea typeface="+mn-ea"/>
                <a:cs typeface="+mn-cs"/>
              </a:rPr>
              <a:t> Dev Biol 2020 Mar 27;8:204</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20" normalizeH="0" baseline="0" noProof="0" dirty="0" err="1">
                <a:ln>
                  <a:noFill/>
                </a:ln>
                <a:effectLst/>
                <a:uLnTx/>
                <a:uFillTx/>
                <a:latin typeface="Calibri"/>
                <a:ea typeface="+mn-ea"/>
                <a:cs typeface="+mn-cs"/>
              </a:rPr>
              <a:t>Fokkens</a:t>
            </a:r>
            <a:r>
              <a:rPr kumimoji="0" lang="en-GB" sz="1200" b="0" i="0" u="none" strike="noStrike" kern="1200" cap="none" spc="20" normalizeH="0" baseline="0" noProof="0" dirty="0">
                <a:ln>
                  <a:noFill/>
                </a:ln>
                <a:effectLst/>
                <a:uLnTx/>
                <a:uFillTx/>
                <a:latin typeface="Calibri"/>
                <a:ea typeface="+mn-ea"/>
                <a:cs typeface="+mn-cs"/>
              </a:rPr>
              <a:t> W, </a:t>
            </a:r>
            <a:r>
              <a:rPr kumimoji="0" lang="en-GB" sz="1200" b="0" i="0" u="none" strike="noStrike" kern="1200" cap="none" spc="20" normalizeH="0" baseline="0" noProof="0" dirty="0" err="1">
                <a:ln>
                  <a:noFill/>
                </a:ln>
                <a:effectLst/>
                <a:uLnTx/>
                <a:uFillTx/>
                <a:latin typeface="Calibri"/>
                <a:ea typeface="+mn-ea"/>
                <a:cs typeface="+mn-cs"/>
              </a:rPr>
              <a:t>Reitsma</a:t>
            </a:r>
            <a:r>
              <a:rPr kumimoji="0" lang="en-GB" sz="1200" b="0" i="0" u="none" strike="noStrike" kern="1200" cap="none" spc="20" normalizeH="0" baseline="0" noProof="0" dirty="0">
                <a:ln>
                  <a:noFill/>
                </a:ln>
                <a:effectLst/>
                <a:uLnTx/>
                <a:uFillTx/>
                <a:latin typeface="Calibri"/>
                <a:ea typeface="+mn-ea"/>
                <a:cs typeface="+mn-cs"/>
              </a:rPr>
              <a:t> S. Unified airway disease: A contemporary review and introduction. Otolaryngol Clin North Am 2023 Feb;56(1):1–10</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20" normalizeH="0" baseline="0" noProof="0" dirty="0" err="1">
                <a:ln>
                  <a:noFill/>
                </a:ln>
                <a:effectLst/>
                <a:uLnTx/>
                <a:uFillTx/>
                <a:latin typeface="Calibri"/>
                <a:ea typeface="+mn-ea"/>
                <a:cs typeface="+mn-cs"/>
              </a:rPr>
              <a:t>Parnes</a:t>
            </a:r>
            <a:r>
              <a:rPr kumimoji="0" lang="en-GB" sz="1200" b="0" i="0" u="none" strike="noStrike" kern="1200" cap="none" spc="20" normalizeH="0" baseline="0" noProof="0" dirty="0">
                <a:ln>
                  <a:noFill/>
                </a:ln>
                <a:effectLst/>
                <a:uLnTx/>
                <a:uFillTx/>
                <a:latin typeface="Calibri"/>
                <a:ea typeface="+mn-ea"/>
                <a:cs typeface="+mn-cs"/>
              </a:rPr>
              <a:t> JR, Molfino N, Colice G, et al. Targeting TSLP in asthma. J Asthma Allergy 2022 Jun 3;15:749–765</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20" normalizeH="0" baseline="0" noProof="0" dirty="0" err="1">
                <a:ln>
                  <a:noFill/>
                </a:ln>
                <a:effectLst/>
                <a:uLnTx/>
                <a:uFillTx/>
                <a:latin typeface="Calibri"/>
                <a:ea typeface="+mn-ea"/>
                <a:cs typeface="+mn-cs"/>
              </a:rPr>
              <a:t>Fokkens</a:t>
            </a:r>
            <a:r>
              <a:rPr kumimoji="0" lang="en-GB" sz="1200" b="0" i="0" u="none" strike="noStrike" kern="1200" cap="none" spc="20" normalizeH="0" baseline="0" noProof="0" dirty="0">
                <a:ln>
                  <a:noFill/>
                </a:ln>
                <a:effectLst/>
                <a:uLnTx/>
                <a:uFillTx/>
                <a:latin typeface="Calibri"/>
                <a:ea typeface="+mn-ea"/>
                <a:cs typeface="+mn-cs"/>
              </a:rPr>
              <a:t> WJ, </a:t>
            </a:r>
            <a:r>
              <a:rPr lang="en-GB" sz="1200" spc="20" dirty="0">
                <a:latin typeface="Calibri"/>
                <a:ea typeface="+mn-ea"/>
                <a:cs typeface="+mn-cs"/>
              </a:rPr>
              <a:t>Lund V, Hopkins C, </a:t>
            </a:r>
            <a:r>
              <a:rPr kumimoji="0" lang="en-GB" sz="1200" b="0" i="0" u="none" strike="noStrike" kern="1200" cap="none" spc="20" normalizeH="0" baseline="0" noProof="0" dirty="0">
                <a:ln>
                  <a:noFill/>
                </a:ln>
                <a:effectLst/>
                <a:uLnTx/>
                <a:uFillTx/>
                <a:latin typeface="Calibri"/>
                <a:ea typeface="+mn-ea"/>
                <a:cs typeface="+mn-cs"/>
              </a:rPr>
              <a:t>et al. European Position Paper on Rhinosinusitis and Nasal Polyps 2020. Rhinology 2020 Feb 20;58(</a:t>
            </a:r>
            <a:r>
              <a:rPr kumimoji="0" lang="en-GB" sz="1200" b="0" i="0" u="none" strike="noStrike" kern="1200" cap="none" spc="20" normalizeH="0" baseline="0" noProof="0" dirty="0" err="1">
                <a:ln>
                  <a:noFill/>
                </a:ln>
                <a:effectLst/>
                <a:uLnTx/>
                <a:uFillTx/>
                <a:latin typeface="Calibri"/>
                <a:ea typeface="+mn-ea"/>
                <a:cs typeface="+mn-cs"/>
              </a:rPr>
              <a:t>Suppl</a:t>
            </a:r>
            <a:r>
              <a:rPr kumimoji="0" lang="en-GB" sz="1200" b="0" i="0" u="none" strike="noStrike" kern="1200" cap="none" spc="20" normalizeH="0" baseline="0" noProof="0" dirty="0">
                <a:ln>
                  <a:noFill/>
                </a:ln>
                <a:effectLst/>
                <a:uLnTx/>
                <a:uFillTx/>
                <a:latin typeface="Calibri"/>
                <a:ea typeface="+mn-ea"/>
                <a:cs typeface="+mn-cs"/>
              </a:rPr>
              <a:t> S29):1–464</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da-DK" sz="1200" b="0" i="0" u="none" strike="noStrike" kern="1200" cap="none" spc="20" normalizeH="0" baseline="0" noProof="0" dirty="0">
                <a:ln>
                  <a:noFill/>
                </a:ln>
                <a:effectLst/>
                <a:uLnTx/>
                <a:uFillTx/>
                <a:latin typeface="Calibri"/>
                <a:ea typeface="+mn-ea"/>
                <a:cs typeface="+mn-cs"/>
              </a:rPr>
              <a:t>Victor AR, Nalin A, Dong W, et al. </a:t>
            </a:r>
            <a:r>
              <a:rPr kumimoji="0" lang="fr-FR" sz="1200" b="0" i="0" u="none" strike="noStrike" kern="1200" cap="none" spc="20" normalizeH="0" baseline="0" noProof="0" dirty="0">
                <a:ln>
                  <a:noFill/>
                </a:ln>
                <a:effectLst/>
                <a:uLnTx/>
                <a:uFillTx/>
                <a:latin typeface="Calibri"/>
                <a:ea typeface="+mn-ea"/>
                <a:cs typeface="+mn-cs"/>
              </a:rPr>
              <a:t>IL-18 drives ILC3 </a:t>
            </a:r>
            <a:r>
              <a:rPr kumimoji="0" lang="fr-FR" sz="1200" b="0" i="0" u="none" strike="noStrike" kern="1200" cap="none" spc="20" normalizeH="0" baseline="0" noProof="0" dirty="0" err="1">
                <a:ln>
                  <a:noFill/>
                </a:ln>
                <a:effectLst/>
                <a:uLnTx/>
                <a:uFillTx/>
                <a:latin typeface="Calibri"/>
                <a:ea typeface="+mn-ea"/>
                <a:cs typeface="+mn-cs"/>
              </a:rPr>
              <a:t>proliferation</a:t>
            </a:r>
            <a:r>
              <a:rPr kumimoji="0" lang="fr-FR" sz="1200" b="0" i="0" u="none" strike="noStrike" kern="1200" cap="none" spc="20" normalizeH="0" baseline="0" noProof="0" dirty="0">
                <a:ln>
                  <a:noFill/>
                </a:ln>
                <a:effectLst/>
                <a:uLnTx/>
                <a:uFillTx/>
                <a:latin typeface="Calibri"/>
                <a:ea typeface="+mn-ea"/>
                <a:cs typeface="+mn-cs"/>
              </a:rPr>
              <a:t> and </a:t>
            </a:r>
            <a:r>
              <a:rPr kumimoji="0" lang="fr-FR" sz="1200" b="0" i="0" u="none" strike="noStrike" kern="1200" cap="none" spc="20" normalizeH="0" baseline="0" noProof="0" dirty="0" err="1">
                <a:ln>
                  <a:noFill/>
                </a:ln>
                <a:effectLst/>
                <a:uLnTx/>
                <a:uFillTx/>
                <a:latin typeface="Calibri"/>
                <a:ea typeface="+mn-ea"/>
                <a:cs typeface="+mn-cs"/>
              </a:rPr>
              <a:t>promotes</a:t>
            </a:r>
            <a:r>
              <a:rPr kumimoji="0" lang="fr-FR" sz="1200" b="0" i="0" u="none" strike="noStrike" kern="1200" cap="none" spc="20" normalizeH="0" baseline="0" noProof="0" dirty="0">
                <a:ln>
                  <a:noFill/>
                </a:ln>
                <a:effectLst/>
                <a:uLnTx/>
                <a:uFillTx/>
                <a:latin typeface="Calibri"/>
                <a:ea typeface="+mn-ea"/>
                <a:cs typeface="+mn-cs"/>
              </a:rPr>
              <a:t> IL-22 production via NF-</a:t>
            </a:r>
            <a:r>
              <a:rPr kumimoji="0" lang="fr-FR" sz="1200" b="0" i="0" u="none" strike="noStrike" kern="1200" cap="none" spc="20" normalizeH="0" baseline="0" noProof="0" dirty="0" err="1">
                <a:ln>
                  <a:noFill/>
                </a:ln>
                <a:effectLst/>
                <a:uLnTx/>
                <a:uFillTx/>
                <a:latin typeface="Calibri"/>
                <a:ea typeface="+mn-ea"/>
                <a:cs typeface="+mn-cs"/>
              </a:rPr>
              <a:t>κB</a:t>
            </a:r>
            <a:r>
              <a:rPr kumimoji="0" lang="fr-FR" sz="1200" b="0" i="0" u="none" strike="noStrike" kern="1200" cap="none" spc="20" normalizeH="0" baseline="0" noProof="0" dirty="0">
                <a:ln>
                  <a:noFill/>
                </a:ln>
                <a:effectLst/>
                <a:uLnTx/>
                <a:uFillTx/>
                <a:latin typeface="Calibri"/>
                <a:ea typeface="+mn-ea"/>
                <a:cs typeface="+mn-cs"/>
              </a:rPr>
              <a:t>. </a:t>
            </a:r>
            <a:r>
              <a:rPr kumimoji="0" lang="da-DK" sz="1200" b="0" i="0" u="none" strike="noStrike" kern="1200" cap="none" spc="20" normalizeH="0" baseline="0" noProof="0" dirty="0">
                <a:ln>
                  <a:noFill/>
                </a:ln>
                <a:effectLst/>
                <a:uLnTx/>
                <a:uFillTx/>
                <a:latin typeface="Calibri"/>
                <a:ea typeface="+mn-ea"/>
                <a:cs typeface="+mn-cs"/>
              </a:rPr>
              <a:t>J Immunol 2017 Oct 1;199(7):2333–2342</a:t>
            </a:r>
          </a:p>
          <a:p>
            <a:endParaRPr lang="en-GB" sz="1200" dirty="0"/>
          </a:p>
        </p:txBody>
      </p:sp>
      <p:sp>
        <p:nvSpPr>
          <p:cNvPr id="4" name="Slide Number Placeholder 3"/>
          <p:cNvSpPr>
            <a:spLocks noGrp="1"/>
          </p:cNvSpPr>
          <p:nvPr>
            <p:ph type="sldNum" sz="quarter" idx="5"/>
          </p:nvPr>
        </p:nvSpPr>
        <p:spPr/>
        <p:txBody>
          <a:bodyPr/>
          <a:lstStyle/>
          <a:p>
            <a:fld id="{B046004E-350C-3048-904D-E601776AB30A}" type="slidenum">
              <a:rPr lang="en-GB" smtClean="0"/>
              <a:pPr/>
              <a:t>9</a:t>
            </a:fld>
            <a:endParaRPr lang="en-GB"/>
          </a:p>
        </p:txBody>
      </p:sp>
    </p:spTree>
    <p:extLst>
      <p:ext uri="{BB962C8B-B14F-4D97-AF65-F5344CB8AC3E}">
        <p14:creationId xmlns:p14="http://schemas.microsoft.com/office/powerpoint/2010/main" val="1970413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sz="1200" dirty="0"/>
              <a:t>Bousquet J, </a:t>
            </a:r>
            <a:r>
              <a:rPr lang="fr-FR" sz="1200" dirty="0" err="1"/>
              <a:t>Anto</a:t>
            </a:r>
            <a:r>
              <a:rPr lang="fr-FR" sz="1200" dirty="0"/>
              <a:t> J, </a:t>
            </a:r>
            <a:r>
              <a:rPr lang="fr-FR" sz="1200" dirty="0" err="1"/>
              <a:t>Bachert</a:t>
            </a:r>
            <a:r>
              <a:rPr lang="fr-FR" sz="1200" dirty="0"/>
              <a:t> C, et al. </a:t>
            </a:r>
            <a:r>
              <a:rPr lang="fr-FR" sz="1200" dirty="0" err="1"/>
              <a:t>Allergic</a:t>
            </a:r>
            <a:r>
              <a:rPr lang="fr-FR" sz="1200" dirty="0"/>
              <a:t> </a:t>
            </a:r>
            <a:r>
              <a:rPr lang="fr-FR" sz="1200" dirty="0" err="1"/>
              <a:t>rhinitis</a:t>
            </a:r>
            <a:r>
              <a:rPr lang="fr-FR" sz="1200" dirty="0"/>
              <a:t>. Nat </a:t>
            </a:r>
            <a:r>
              <a:rPr lang="fr-FR" sz="1200" dirty="0" err="1"/>
              <a:t>Rev</a:t>
            </a:r>
            <a:r>
              <a:rPr lang="fr-FR" sz="1200" dirty="0"/>
              <a:t> Dis </a:t>
            </a:r>
            <a:r>
              <a:rPr lang="fr-FR" sz="1200" dirty="0" err="1"/>
              <a:t>Primers</a:t>
            </a:r>
            <a:r>
              <a:rPr lang="fr-FR" sz="1200" dirty="0"/>
              <a:t> 2020 </a:t>
            </a:r>
            <a:r>
              <a:rPr lang="fr-FR" sz="1200" dirty="0" err="1"/>
              <a:t>Dec</a:t>
            </a:r>
            <a:r>
              <a:rPr lang="fr-FR" sz="1200" dirty="0"/>
              <a:t> 3;6(1):95</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20" normalizeH="0" baseline="0" noProof="0" dirty="0" err="1">
                <a:ln>
                  <a:noFill/>
                </a:ln>
                <a:effectLst/>
                <a:uLnTx/>
                <a:uFillTx/>
                <a:latin typeface="Calibri"/>
                <a:ea typeface="+mn-ea"/>
                <a:cs typeface="+mn-cs"/>
              </a:rPr>
              <a:t>Fokkens</a:t>
            </a:r>
            <a:r>
              <a:rPr kumimoji="0" lang="en-GB" sz="1200" b="0" i="0" u="none" strike="noStrike" kern="1200" cap="none" spc="20" normalizeH="0" baseline="0" noProof="0" dirty="0">
                <a:ln>
                  <a:noFill/>
                </a:ln>
                <a:effectLst/>
                <a:uLnTx/>
                <a:uFillTx/>
                <a:latin typeface="Calibri"/>
                <a:ea typeface="+mn-ea"/>
                <a:cs typeface="+mn-cs"/>
              </a:rPr>
              <a:t> W, </a:t>
            </a:r>
            <a:r>
              <a:rPr kumimoji="0" lang="en-GB" sz="1200" b="0" i="0" u="none" strike="noStrike" kern="1200" cap="none" spc="20" normalizeH="0" baseline="0" noProof="0" dirty="0" err="1">
                <a:ln>
                  <a:noFill/>
                </a:ln>
                <a:effectLst/>
                <a:uLnTx/>
                <a:uFillTx/>
                <a:latin typeface="Calibri"/>
                <a:ea typeface="+mn-ea"/>
                <a:cs typeface="+mn-cs"/>
              </a:rPr>
              <a:t>Reitsma</a:t>
            </a:r>
            <a:r>
              <a:rPr kumimoji="0" lang="en-GB" sz="1200" b="0" i="0" u="none" strike="noStrike" kern="1200" cap="none" spc="20" normalizeH="0" baseline="0" noProof="0" dirty="0">
                <a:ln>
                  <a:noFill/>
                </a:ln>
                <a:effectLst/>
                <a:uLnTx/>
                <a:uFillTx/>
                <a:latin typeface="Calibri"/>
                <a:ea typeface="+mn-ea"/>
                <a:cs typeface="+mn-cs"/>
              </a:rPr>
              <a:t> S. Unified airway disease: a contemporary review and introduction. Otolaryngol Clin North Am 2023 Feb;56(1):1–10</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err="1"/>
              <a:t>Miglani</a:t>
            </a:r>
            <a:r>
              <a:rPr lang="en-GB" sz="1200" dirty="0"/>
              <a:t> A, Brar T, Lal D. Unified airway disease: surgical management. Otolaryngol Clin North Am 2023 Feb;56(1):11–22</a:t>
            </a:r>
            <a:endParaRPr kumimoji="0" lang="en-US" sz="1200" b="0" i="0" u="none" strike="noStrike" kern="1200" cap="none" spc="20" normalizeH="0" baseline="0" noProof="0" dirty="0">
              <a:ln>
                <a:noFill/>
              </a:ln>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err="1"/>
              <a:t>Heffler</a:t>
            </a:r>
            <a:r>
              <a:rPr lang="en-US" sz="1200" dirty="0"/>
              <a:t> E, </a:t>
            </a:r>
            <a:r>
              <a:rPr lang="en-US" sz="1200" dirty="0" err="1"/>
              <a:t>Landi</a:t>
            </a:r>
            <a:r>
              <a:rPr lang="en-US" sz="1200" dirty="0"/>
              <a:t> M, Caruso C, et al. </a:t>
            </a:r>
            <a:r>
              <a:rPr lang="en-GB" sz="1200" dirty="0"/>
              <a:t>Nasal cytology: methodology with application to clinical practice and research. </a:t>
            </a:r>
            <a:r>
              <a:rPr lang="en-US" sz="1200" dirty="0"/>
              <a:t>Clin Exp Allergy 2018 Sep;48(9):1092–1106</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Caruso C, </a:t>
            </a:r>
            <a:r>
              <a:rPr lang="en-US" sz="1200" dirty="0" err="1"/>
              <a:t>Giancaspro</a:t>
            </a:r>
            <a:r>
              <a:rPr lang="en-US" sz="1200" dirty="0"/>
              <a:t> R, </a:t>
            </a:r>
            <a:r>
              <a:rPr lang="en-US" sz="1200" dirty="0" err="1"/>
              <a:t>Guida</a:t>
            </a:r>
            <a:r>
              <a:rPr lang="en-US" sz="1200" dirty="0"/>
              <a:t> G, et al. </a:t>
            </a:r>
            <a:r>
              <a:rPr lang="en-GB" sz="1200" dirty="0"/>
              <a:t>Nasal Cytology: A Easy Diagnostic Tool in Precision Medicine for Inflammation in Epithelial Barrier Damage in the Nose. A Perspective Mini Review. </a:t>
            </a:r>
            <a:r>
              <a:rPr lang="en-US" sz="1200" dirty="0"/>
              <a:t>Front Allergy 2022 Apr 6;3:768408</a:t>
            </a:r>
            <a:endParaRPr lang="en-GB" sz="120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dirty="0">
              <a:solidFill>
                <a:schemeClr val="accent1"/>
              </a:solidFill>
            </a:endParaRPr>
          </a:p>
          <a:p>
            <a:endParaRPr lang="en-GB" dirty="0"/>
          </a:p>
        </p:txBody>
      </p:sp>
      <p:sp>
        <p:nvSpPr>
          <p:cNvPr id="4" name="Slide Number Placeholder 3"/>
          <p:cNvSpPr>
            <a:spLocks noGrp="1"/>
          </p:cNvSpPr>
          <p:nvPr>
            <p:ph type="sldNum" sz="quarter" idx="5"/>
          </p:nvPr>
        </p:nvSpPr>
        <p:spPr/>
        <p:txBody>
          <a:bodyPr/>
          <a:lstStyle/>
          <a:p>
            <a:fld id="{B046004E-350C-3048-904D-E601776AB30A}" type="slidenum">
              <a:rPr lang="en-GB" smtClean="0"/>
              <a:pPr/>
              <a:t>10</a:t>
            </a:fld>
            <a:endParaRPr lang="en-GB"/>
          </a:p>
        </p:txBody>
      </p:sp>
    </p:spTree>
    <p:extLst>
      <p:ext uri="{BB962C8B-B14F-4D97-AF65-F5344CB8AC3E}">
        <p14:creationId xmlns:p14="http://schemas.microsoft.com/office/powerpoint/2010/main" val="3474641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sz="1200" dirty="0" err="1"/>
              <a:t>Hellings</a:t>
            </a:r>
            <a:r>
              <a:rPr lang="en-GB" sz="1200" dirty="0"/>
              <a:t> PW, Klimek L, </a:t>
            </a:r>
            <a:r>
              <a:rPr lang="en-GB" sz="1200" dirty="0" err="1"/>
              <a:t>Cingi</a:t>
            </a:r>
            <a:r>
              <a:rPr lang="en-GB" sz="1200" dirty="0"/>
              <a:t> C, et al. Non-allergic rhinitis: Position paper of the European Academy and Clinical Immunology. Allergy 2017 Nov;72(11):1657–1665</a:t>
            </a:r>
          </a:p>
          <a:p>
            <a:pPr marL="228600" indent="-228600">
              <a:buAutoNum type="arabicPeriod"/>
            </a:pPr>
            <a:r>
              <a:rPr lang="en-GB" sz="1200" dirty="0" err="1"/>
              <a:t>Greiwe</a:t>
            </a:r>
            <a:r>
              <a:rPr lang="en-GB" sz="1200" dirty="0"/>
              <a:t> JC, Bernstein JA. Allergic and Mixed Rhinitis: Diagnosis and Natural Evolution. J Clin Med 2019 Nov 19;8(11):2019</a:t>
            </a:r>
          </a:p>
          <a:p>
            <a:pPr marL="228600" indent="-228600">
              <a:buAutoNum type="arabicPeriod"/>
            </a:pPr>
            <a:r>
              <a:rPr lang="en-GB" sz="1200" dirty="0" err="1"/>
              <a:t>Breiteneder</a:t>
            </a:r>
            <a:r>
              <a:rPr lang="en-GB" sz="1200" dirty="0"/>
              <a:t> H, Peng Y-Q, </a:t>
            </a:r>
            <a:r>
              <a:rPr lang="en-GB" sz="1200" dirty="0" err="1"/>
              <a:t>Agache</a:t>
            </a:r>
            <a:r>
              <a:rPr lang="en-GB" sz="1200" dirty="0"/>
              <a:t> I, et al. Biomarkers for diagnosis and prediction of therapy responses in allergic diseases and asthma. Allergy 2020 Dec;75(12):3039–3068</a:t>
            </a:r>
          </a:p>
          <a:p>
            <a:pPr marL="228600" indent="-228600">
              <a:buAutoNum type="arabicPeriod"/>
            </a:pPr>
            <a:r>
              <a:rPr lang="en-GB" sz="1200" dirty="0" err="1"/>
              <a:t>Fokkens</a:t>
            </a:r>
            <a:r>
              <a:rPr lang="en-GB" sz="1200" dirty="0"/>
              <a:t> WJ, Lund V, Hopkins C, et al. European Position Paper on Rhinosinusitis and Nasal Polyps 2020. Rhinology 2020 Feb 20;58:1–464</a:t>
            </a:r>
          </a:p>
          <a:p>
            <a:pPr marL="228600" indent="-228600">
              <a:buAutoNum type="arabicPeriod"/>
            </a:pPr>
            <a:r>
              <a:rPr lang="en-GB" sz="1200" dirty="0" err="1"/>
              <a:t>Yii</a:t>
            </a:r>
            <a:r>
              <a:rPr lang="en-GB" sz="1200" dirty="0"/>
              <a:t> A, Tay T-R, Choo X, et al. Precision medicine in united airways disease: A “treatable traits” approach. Allergy 2018 Oct;73(10):1964–1978</a:t>
            </a:r>
          </a:p>
          <a:p>
            <a:pPr marL="228600" indent="-228600">
              <a:buAutoNum type="arabicPeriod"/>
            </a:pPr>
            <a:r>
              <a:rPr lang="en-GB" sz="1200" dirty="0" err="1"/>
              <a:t>Heffler</a:t>
            </a:r>
            <a:r>
              <a:rPr lang="en-GB" sz="1200" dirty="0"/>
              <a:t> E, </a:t>
            </a:r>
            <a:r>
              <a:rPr lang="en-GB" sz="1200" dirty="0" err="1"/>
              <a:t>Landi</a:t>
            </a:r>
            <a:r>
              <a:rPr lang="en-GB" sz="1200" dirty="0"/>
              <a:t> M, Caruso C, et al. Nasal cytology: methodology with application to clinical practice and research. Clin Exp Allergy 2018 Sep;48(9):1092–1106</a:t>
            </a:r>
          </a:p>
          <a:p>
            <a:pPr marL="228600" indent="-228600">
              <a:buAutoNum type="arabicPeriod"/>
            </a:pPr>
            <a:r>
              <a:rPr lang="en-GB" sz="1200" dirty="0"/>
              <a:t>Bousquet J, </a:t>
            </a:r>
            <a:r>
              <a:rPr lang="en-GB" sz="1200" dirty="0" err="1"/>
              <a:t>Anto</a:t>
            </a:r>
            <a:r>
              <a:rPr lang="en-GB" sz="1200" dirty="0"/>
              <a:t> J, </a:t>
            </a:r>
            <a:r>
              <a:rPr lang="en-GB" sz="1200" dirty="0" err="1"/>
              <a:t>Bachert</a:t>
            </a:r>
            <a:r>
              <a:rPr lang="en-GB" sz="1200" dirty="0"/>
              <a:t> C, et al. Allergic rhinitis. Nat Rev Dis Primers 2020 Dec 3;6(1):95</a:t>
            </a:r>
          </a:p>
          <a:p>
            <a:endParaRPr lang="en-GB" dirty="0"/>
          </a:p>
        </p:txBody>
      </p:sp>
      <p:sp>
        <p:nvSpPr>
          <p:cNvPr id="4" name="Slide Number Placeholder 3"/>
          <p:cNvSpPr>
            <a:spLocks noGrp="1"/>
          </p:cNvSpPr>
          <p:nvPr>
            <p:ph type="sldNum" sz="quarter" idx="5"/>
          </p:nvPr>
        </p:nvSpPr>
        <p:spPr/>
        <p:txBody>
          <a:bodyPr/>
          <a:lstStyle/>
          <a:p>
            <a:fld id="{B046004E-350C-3048-904D-E601776AB30A}" type="slidenum">
              <a:rPr lang="en-GB" smtClean="0"/>
              <a:pPr/>
              <a:t>11</a:t>
            </a:fld>
            <a:endParaRPr lang="en-GB"/>
          </a:p>
        </p:txBody>
      </p:sp>
    </p:spTree>
    <p:extLst>
      <p:ext uri="{BB962C8B-B14F-4D97-AF65-F5344CB8AC3E}">
        <p14:creationId xmlns:p14="http://schemas.microsoft.com/office/powerpoint/2010/main" val="15360147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1.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1">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0A33316F-B1D5-114A-BEC0-14F0E4D0EDB4}"/>
              </a:ext>
            </a:extLst>
          </p:cNvPr>
          <p:cNvPicPr>
            <a:picLocks noChangeAspect="1"/>
          </p:cNvPicPr>
          <p:nvPr/>
        </p:nvPicPr>
        <p:blipFill>
          <a:blip r:embed="rId2"/>
          <a:stretch>
            <a:fillRect/>
          </a:stretch>
        </p:blipFill>
        <p:spPr>
          <a:xfrm>
            <a:off x="0" y="0"/>
            <a:ext cx="12204800" cy="6865200"/>
          </a:xfrm>
          <a:prstGeom prst="rect">
            <a:avLst/>
          </a:prstGeom>
        </p:spPr>
      </p:pic>
      <p:pic>
        <p:nvPicPr>
          <p:cNvPr id="14" name="Picture 13">
            <a:extLst>
              <a:ext uri="{FF2B5EF4-FFF2-40B4-BE49-F238E27FC236}">
                <a16:creationId xmlns:a16="http://schemas.microsoft.com/office/drawing/2014/main" id="{B9366448-9A2D-6E4B-9F8A-769DE0B745DC}"/>
              </a:ext>
            </a:extLst>
          </p:cNvPr>
          <p:cNvPicPr>
            <a:picLocks noChangeAspect="1"/>
          </p:cNvPicPr>
          <p:nvPr/>
        </p:nvPicPr>
        <p:blipFill rotWithShape="1">
          <a:blip r:embed="rId3"/>
          <a:srcRect l="12892" t="50777" r="34380"/>
          <a:stretch/>
        </p:blipFill>
        <p:spPr>
          <a:xfrm>
            <a:off x="1" y="0"/>
            <a:ext cx="12192000" cy="3992400"/>
          </a:xfrm>
          <a:prstGeom prst="rect">
            <a:avLst/>
          </a:prstGeom>
        </p:spPr>
      </p:pic>
      <p:sp>
        <p:nvSpPr>
          <p:cNvPr id="11" name="Title 1">
            <a:extLst>
              <a:ext uri="{FF2B5EF4-FFF2-40B4-BE49-F238E27FC236}">
                <a16:creationId xmlns:a16="http://schemas.microsoft.com/office/drawing/2014/main" id="{59087D1D-B2D6-D44A-900D-872BD4C324E1}"/>
              </a:ext>
            </a:extLst>
          </p:cNvPr>
          <p:cNvSpPr>
            <a:spLocks noGrp="1"/>
          </p:cNvSpPr>
          <p:nvPr>
            <p:ph type="ctrTitle" hasCustomPrompt="1"/>
          </p:nvPr>
        </p:nvSpPr>
        <p:spPr>
          <a:xfrm>
            <a:off x="648000" y="3186000"/>
            <a:ext cx="6480000" cy="18000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bg1"/>
                </a:solidFill>
                <a:latin typeface="Cambria" panose="02040503050406030204" pitchFamily="18" charset="0"/>
                <a:ea typeface="Cambria" panose="02040503050406030204" pitchFamily="18" charset="0"/>
                <a:cs typeface="Cambria" panose="02040503050406030204" pitchFamily="18" charset="0"/>
              </a:defRPr>
            </a:lvl1pPr>
          </a:lstStyle>
          <a:p>
            <a:br>
              <a:rPr lang="en-US"/>
            </a:br>
            <a:r>
              <a:rPr lang="en-US"/>
              <a:t>Click to edit</a:t>
            </a:r>
            <a:br>
              <a:rPr lang="en-US"/>
            </a:br>
            <a:r>
              <a:rPr lang="en-US"/>
              <a:t>presentation title</a:t>
            </a:r>
            <a:endParaRPr lang="en-GB"/>
          </a:p>
        </p:txBody>
      </p:sp>
      <p:sp>
        <p:nvSpPr>
          <p:cNvPr id="19" name="Subtitle 2">
            <a:extLst>
              <a:ext uri="{FF2B5EF4-FFF2-40B4-BE49-F238E27FC236}">
                <a16:creationId xmlns:a16="http://schemas.microsoft.com/office/drawing/2014/main" id="{685BB56C-E7A2-1545-B6B6-4C9C64D10206}"/>
              </a:ext>
            </a:extLst>
          </p:cNvPr>
          <p:cNvSpPr>
            <a:spLocks noGrp="1"/>
          </p:cNvSpPr>
          <p:nvPr>
            <p:ph type="subTitle" idx="1" hasCustomPrompt="1"/>
          </p:nvPr>
        </p:nvSpPr>
        <p:spPr>
          <a:xfrm>
            <a:off x="648000" y="51480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pic>
        <p:nvPicPr>
          <p:cNvPr id="9" name="Graphic 8">
            <a:extLst>
              <a:ext uri="{FF2B5EF4-FFF2-40B4-BE49-F238E27FC236}">
                <a16:creationId xmlns:a16="http://schemas.microsoft.com/office/drawing/2014/main" id="{449528B1-EF8B-074A-A297-A83026E04D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69200" y="5405896"/>
            <a:ext cx="3756215" cy="1425600"/>
          </a:xfrm>
          <a:prstGeom prst="rect">
            <a:avLst/>
          </a:prstGeom>
        </p:spPr>
      </p:pic>
      <p:sp>
        <p:nvSpPr>
          <p:cNvPr id="2" name="Footer Placeholder 1">
            <a:extLst>
              <a:ext uri="{FF2B5EF4-FFF2-40B4-BE49-F238E27FC236}">
                <a16:creationId xmlns:a16="http://schemas.microsoft.com/office/drawing/2014/main" id="{8BB34DF1-84BC-413D-8901-57B0C9CA5E3E}"/>
              </a:ext>
            </a:extLst>
          </p:cNvPr>
          <p:cNvSpPr>
            <a:spLocks noGrp="1"/>
          </p:cNvSpPr>
          <p:nvPr>
            <p:ph type="ftr" sz="quarter" idx="10"/>
          </p:nvPr>
        </p:nvSpPr>
        <p:spPr>
          <a:xfrm>
            <a:off x="648000" y="6199200"/>
            <a:ext cx="6480000" cy="288000"/>
          </a:xfrm>
          <a:prstGeom prst="rect">
            <a:avLst/>
          </a:prstGeom>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2492362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2">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F9C8A500-4B81-7B48-A31E-8B8957A3E242}"/>
              </a:ext>
            </a:extLst>
          </p:cNvPr>
          <p:cNvSpPr>
            <a:spLocks noGrp="1"/>
          </p:cNvSpPr>
          <p:nvPr>
            <p:ph type="subTitle" idx="1" hasCustomPrompt="1"/>
          </p:nvPr>
        </p:nvSpPr>
        <p:spPr>
          <a:xfrm>
            <a:off x="648000" y="51480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15" name="Title 1">
            <a:extLst>
              <a:ext uri="{FF2B5EF4-FFF2-40B4-BE49-F238E27FC236}">
                <a16:creationId xmlns:a16="http://schemas.microsoft.com/office/drawing/2014/main" id="{0CF7CA3F-1067-F24A-AC49-D34BAF0EEC2C}"/>
              </a:ext>
            </a:extLst>
          </p:cNvPr>
          <p:cNvSpPr>
            <a:spLocks noGrp="1"/>
          </p:cNvSpPr>
          <p:nvPr>
            <p:ph type="ctrTitle" hasCustomPrompt="1"/>
          </p:nvPr>
        </p:nvSpPr>
        <p:spPr>
          <a:xfrm>
            <a:off x="648000" y="3186000"/>
            <a:ext cx="6480000" cy="18000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presentation title</a:t>
            </a:r>
            <a:endParaRPr lang="en-GB"/>
          </a:p>
        </p:txBody>
      </p:sp>
      <p:pic>
        <p:nvPicPr>
          <p:cNvPr id="8" name="Graphic 7">
            <a:extLst>
              <a:ext uri="{FF2B5EF4-FFF2-40B4-BE49-F238E27FC236}">
                <a16:creationId xmlns:a16="http://schemas.microsoft.com/office/drawing/2014/main" id="{8BD62869-30B7-9B4F-8192-18507D9EB5AF}"/>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269200" y="5407200"/>
            <a:ext cx="3756218" cy="1425600"/>
          </a:xfrm>
          <a:prstGeom prst="rect">
            <a:avLst/>
          </a:prstGeom>
        </p:spPr>
      </p:pic>
      <p:pic>
        <p:nvPicPr>
          <p:cNvPr id="3" name="Picture 2">
            <a:extLst>
              <a:ext uri="{FF2B5EF4-FFF2-40B4-BE49-F238E27FC236}">
                <a16:creationId xmlns:a16="http://schemas.microsoft.com/office/drawing/2014/main" id="{FF6CCC59-4C24-6A48-9D5A-52104DDB4F17}"/>
              </a:ext>
            </a:extLst>
          </p:cNvPr>
          <p:cNvPicPr>
            <a:picLocks noChangeAspect="1"/>
          </p:cNvPicPr>
          <p:nvPr/>
        </p:nvPicPr>
        <p:blipFill rotWithShape="1">
          <a:blip r:embed="rId4"/>
          <a:srcRect l="13072" t="50777" r="33463"/>
          <a:stretch/>
        </p:blipFill>
        <p:spPr>
          <a:xfrm>
            <a:off x="0" y="0"/>
            <a:ext cx="12192000" cy="3992400"/>
          </a:xfrm>
          <a:prstGeom prst="rect">
            <a:avLst/>
          </a:prstGeom>
          <a:effectLst/>
        </p:spPr>
      </p:pic>
      <p:sp>
        <p:nvSpPr>
          <p:cNvPr id="4" name="Footer Placeholder 3">
            <a:extLst>
              <a:ext uri="{FF2B5EF4-FFF2-40B4-BE49-F238E27FC236}">
                <a16:creationId xmlns:a16="http://schemas.microsoft.com/office/drawing/2014/main" id="{C4E426A2-D813-4668-B846-DD006E76DECE}"/>
              </a:ext>
            </a:extLst>
          </p:cNvPr>
          <p:cNvSpPr>
            <a:spLocks noGrp="1"/>
          </p:cNvSpPr>
          <p:nvPr>
            <p:ph type="ftr" sz="quarter" idx="10"/>
          </p:nvPr>
        </p:nvSpPr>
        <p:spPr>
          <a:xfrm>
            <a:off x="648000" y="6199200"/>
            <a:ext cx="6480000" cy="288000"/>
          </a:xfrm>
          <a:prstGeom prst="rect">
            <a:avLst/>
          </a:prstGeom>
        </p:spPr>
        <p:txBody>
          <a:bodyPr/>
          <a:lstStyle/>
          <a:p>
            <a:endParaRPr lang="en-GB"/>
          </a:p>
        </p:txBody>
      </p:sp>
      <p:pic>
        <p:nvPicPr>
          <p:cNvPr id="2" name="Graphic 1">
            <a:extLst>
              <a:ext uri="{FF2B5EF4-FFF2-40B4-BE49-F238E27FC236}">
                <a16:creationId xmlns:a16="http://schemas.microsoft.com/office/drawing/2014/main" id="{10E76DCE-7121-835A-3A31-B2894CD09DA9}"/>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269200" y="5407200"/>
            <a:ext cx="3756218" cy="1425600"/>
          </a:xfrm>
          <a:prstGeom prst="rect">
            <a:avLst/>
          </a:prstGeom>
        </p:spPr>
      </p:pic>
      <p:pic>
        <p:nvPicPr>
          <p:cNvPr id="5" name="Picture 4">
            <a:extLst>
              <a:ext uri="{FF2B5EF4-FFF2-40B4-BE49-F238E27FC236}">
                <a16:creationId xmlns:a16="http://schemas.microsoft.com/office/drawing/2014/main" id="{FB203F19-0301-8BCE-2E57-899761EDCB8F}"/>
              </a:ext>
            </a:extLst>
          </p:cNvPr>
          <p:cNvPicPr>
            <a:picLocks noChangeAspect="1"/>
          </p:cNvPicPr>
          <p:nvPr/>
        </p:nvPicPr>
        <p:blipFill rotWithShape="1">
          <a:blip r:embed="rId4"/>
          <a:srcRect l="13072" t="50777" r="33463"/>
          <a:stretch/>
        </p:blipFill>
        <p:spPr>
          <a:xfrm>
            <a:off x="0" y="0"/>
            <a:ext cx="12192000" cy="3992400"/>
          </a:xfrm>
          <a:prstGeom prst="rect">
            <a:avLst/>
          </a:prstGeom>
          <a:effectLst/>
        </p:spPr>
      </p:pic>
      <p:pic>
        <p:nvPicPr>
          <p:cNvPr id="6" name="Picture 2" descr="Image result for ASTRAZENECA LOGO">
            <a:extLst>
              <a:ext uri="{FF2B5EF4-FFF2-40B4-BE49-F238E27FC236}">
                <a16:creationId xmlns:a16="http://schemas.microsoft.com/office/drawing/2014/main" id="{134C5076-B470-79E1-EBA5-094E4A82D1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5748" y="4733322"/>
            <a:ext cx="2691820" cy="72941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9B9548D-A78E-9244-1050-A66A5EE52804}"/>
              </a:ext>
            </a:extLst>
          </p:cNvPr>
          <p:cNvSpPr txBox="1"/>
          <p:nvPr/>
        </p:nvSpPr>
        <p:spPr>
          <a:xfrm>
            <a:off x="466724" y="6437340"/>
            <a:ext cx="10325323" cy="461665"/>
          </a:xfrm>
          <a:prstGeom prst="rect">
            <a:avLst/>
          </a:prstGeom>
          <a:noFill/>
        </p:spPr>
        <p:txBody>
          <a:bodyPr wrap="square" rtlCol="0" anchor="b">
            <a:spAutoFit/>
          </a:bodyPr>
          <a:lstStyle/>
          <a:p>
            <a:pPr marL="0" marR="0" algn="l">
              <a:spcBef>
                <a:spcPts val="0"/>
              </a:spcBef>
              <a:spcAft>
                <a:spcPts val="0"/>
              </a:spcAft>
            </a:pPr>
            <a:r>
              <a:rPr lang="en-GB" sz="800">
                <a:solidFill>
                  <a:schemeClr val="tx1"/>
                </a:solidFill>
              </a:rPr>
              <a:t>Veeva ID: IT-XXXX; date of preparation: 06-2023. This symposium is organised and funded by AstraZeneca. The information displayed during the meeting is exclusively for healthcare professionals. </a:t>
            </a:r>
            <a:br>
              <a:rPr lang="en-GB" sz="800">
                <a:solidFill>
                  <a:schemeClr val="tx1"/>
                </a:solidFill>
              </a:rPr>
            </a:br>
            <a:r>
              <a:rPr lang="en-GB" sz="800">
                <a:solidFill>
                  <a:schemeClr val="tx1"/>
                </a:solidFill>
              </a:rPr>
              <a:t>Please do not distribute in media, supporting materials or communication channels aimed at the general public.</a:t>
            </a:r>
            <a:br>
              <a:rPr lang="en-GB" sz="800">
                <a:solidFill>
                  <a:schemeClr val="tx1"/>
                </a:solidFill>
                <a:effectLst/>
                <a:latin typeface="Calibri" panose="020F0502020204030204" pitchFamily="34" charset="0"/>
              </a:rPr>
            </a:br>
            <a:r>
              <a:rPr lang="en-GB" sz="800">
                <a:solidFill>
                  <a:schemeClr val="tx1"/>
                </a:solidFill>
                <a:effectLst/>
                <a:latin typeface="Calibri" panose="020F0502020204030204" pitchFamily="34" charset="0"/>
              </a:rPr>
              <a:t>© 2023 AstraZeneca. All Rights Reserved. </a:t>
            </a:r>
          </a:p>
        </p:txBody>
      </p:sp>
      <p:pic>
        <p:nvPicPr>
          <p:cNvPr id="7" name="Picture 6">
            <a:extLst>
              <a:ext uri="{FF2B5EF4-FFF2-40B4-BE49-F238E27FC236}">
                <a16:creationId xmlns:a16="http://schemas.microsoft.com/office/drawing/2014/main" id="{52BB7CA8-F5DF-E595-571D-8B43EE416B39}"/>
              </a:ext>
            </a:extLst>
          </p:cNvPr>
          <p:cNvPicPr>
            <a:picLocks noChangeAspect="1"/>
          </p:cNvPicPr>
          <p:nvPr userDrawn="1"/>
        </p:nvPicPr>
        <p:blipFill rotWithShape="1">
          <a:blip r:embed="rId4"/>
          <a:srcRect l="13072" t="50777" r="33463"/>
          <a:stretch/>
        </p:blipFill>
        <p:spPr>
          <a:xfrm>
            <a:off x="0" y="0"/>
            <a:ext cx="12192000" cy="3992400"/>
          </a:xfrm>
          <a:prstGeom prst="rect">
            <a:avLst/>
          </a:prstGeom>
          <a:effectLst/>
        </p:spPr>
      </p:pic>
      <p:pic>
        <p:nvPicPr>
          <p:cNvPr id="9" name="Picture 2" descr="Image result for ASTRAZENECA LOGO">
            <a:extLst>
              <a:ext uri="{FF2B5EF4-FFF2-40B4-BE49-F238E27FC236}">
                <a16:creationId xmlns:a16="http://schemas.microsoft.com/office/drawing/2014/main" id="{F9FB5296-69BB-A257-42EB-5CCD17F8EA1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75748" y="4733322"/>
            <a:ext cx="2691820" cy="729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849865"/>
      </p:ext>
    </p:extLst>
  </p:cSld>
  <p:clrMapOvr>
    <a:masterClrMapping/>
  </p:clrMapOvr>
  <p:extLst>
    <p:ext uri="{DCECCB84-F9BA-43D5-87BE-67443E8EF086}">
      <p15:sldGuideLst xmlns:p15="http://schemas.microsoft.com/office/powerpoint/2012/main">
        <p15:guide id="1" pos="3840">
          <p15:clr>
            <a:srgbClr val="FBAE40"/>
          </p15:clr>
        </p15:guide>
        <p15:guide id="2" pos="39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vider 1">
    <p:bg>
      <p:bgRef idx="1001">
        <a:schemeClr val="bg2"/>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FBECC1AF-2988-4AB4-93E1-CF5B1CE82B4A}"/>
              </a:ext>
            </a:extLst>
          </p:cNvPr>
          <p:cNvSpPr/>
          <p:nvPr/>
        </p:nvSpPr>
        <p:spPr>
          <a:xfrm>
            <a:off x="11246400" y="6209041"/>
            <a:ext cx="468000" cy="46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A95CC4F6-0757-4B3C-87C4-C2F950410E7F}"/>
              </a:ext>
            </a:extLst>
          </p:cNvPr>
          <p:cNvPicPr>
            <a:picLocks noChangeAspect="1"/>
          </p:cNvPicPr>
          <p:nvPr/>
        </p:nvPicPr>
        <p:blipFill rotWithShape="1">
          <a:blip r:embed="rId2">
            <a:alphaModFix amt="50000"/>
          </a:blip>
          <a:srcRect l="2960" t="41940" r="57633"/>
          <a:stretch/>
        </p:blipFill>
        <p:spPr>
          <a:xfrm rot="20836538" flipH="1">
            <a:off x="-798425" y="-1039782"/>
            <a:ext cx="11407289" cy="5977918"/>
          </a:xfrm>
          <a:custGeom>
            <a:avLst/>
            <a:gdLst>
              <a:gd name="connsiteX0" fmla="*/ 10057435 w 11407289"/>
              <a:gd name="connsiteY0" fmla="*/ 0 h 5977918"/>
              <a:gd name="connsiteX1" fmla="*/ 0 w 11407289"/>
              <a:gd name="connsiteY1" fmla="*/ 2271036 h 5977918"/>
              <a:gd name="connsiteX2" fmla="*/ 0 w 11407289"/>
              <a:gd name="connsiteY2" fmla="*/ 5977918 h 5977918"/>
              <a:gd name="connsiteX3" fmla="*/ 11407289 w 11407289"/>
              <a:gd name="connsiteY3" fmla="*/ 5977918 h 5977918"/>
            </a:gdLst>
            <a:ahLst/>
            <a:cxnLst>
              <a:cxn ang="0">
                <a:pos x="connsiteX0" y="connsiteY0"/>
              </a:cxn>
              <a:cxn ang="0">
                <a:pos x="connsiteX1" y="connsiteY1"/>
              </a:cxn>
              <a:cxn ang="0">
                <a:pos x="connsiteX2" y="connsiteY2"/>
              </a:cxn>
              <a:cxn ang="0">
                <a:pos x="connsiteX3" y="connsiteY3"/>
              </a:cxn>
            </a:cxnLst>
            <a:rect l="l" t="t" r="r" b="b"/>
            <a:pathLst>
              <a:path w="11407289" h="5977918">
                <a:moveTo>
                  <a:pt x="10057435" y="0"/>
                </a:moveTo>
                <a:lnTo>
                  <a:pt x="0" y="2271036"/>
                </a:lnTo>
                <a:lnTo>
                  <a:pt x="0" y="5977918"/>
                </a:lnTo>
                <a:lnTo>
                  <a:pt x="11407289" y="5977918"/>
                </a:lnTo>
                <a:close/>
              </a:path>
            </a:pathLst>
          </a:custGeom>
        </p:spPr>
      </p:pic>
      <p:sp>
        <p:nvSpPr>
          <p:cNvPr id="14" name="Title 1">
            <a:extLst>
              <a:ext uri="{FF2B5EF4-FFF2-40B4-BE49-F238E27FC236}">
                <a16:creationId xmlns:a16="http://schemas.microsoft.com/office/drawing/2014/main" id="{07F21C2C-15A4-7F45-B0CB-86AEEB9C4838}"/>
              </a:ext>
            </a:extLst>
          </p:cNvPr>
          <p:cNvSpPr>
            <a:spLocks noGrp="1"/>
          </p:cNvSpPr>
          <p:nvPr>
            <p:ph type="ctrTitle" hasCustomPrompt="1"/>
          </p:nvPr>
        </p:nvSpPr>
        <p:spPr>
          <a:xfrm>
            <a:off x="648000" y="4021055"/>
            <a:ext cx="6480000" cy="11988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section title</a:t>
            </a:r>
            <a:endParaRPr lang="en-GB"/>
          </a:p>
        </p:txBody>
      </p:sp>
      <p:sp>
        <p:nvSpPr>
          <p:cNvPr id="20" name="Subtitle 2">
            <a:extLst>
              <a:ext uri="{FF2B5EF4-FFF2-40B4-BE49-F238E27FC236}">
                <a16:creationId xmlns:a16="http://schemas.microsoft.com/office/drawing/2014/main" id="{AE22EDCA-5C28-E347-ACF4-79FD5EE059C9}"/>
              </a:ext>
            </a:extLst>
          </p:cNvPr>
          <p:cNvSpPr>
            <a:spLocks noGrp="1"/>
          </p:cNvSpPr>
          <p:nvPr>
            <p:ph type="subTitle" idx="1" hasCustomPrompt="1"/>
          </p:nvPr>
        </p:nvSpPr>
        <p:spPr>
          <a:xfrm>
            <a:off x="648000" y="53496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1"/>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pic>
        <p:nvPicPr>
          <p:cNvPr id="11" name="Graphic 10">
            <a:extLst>
              <a:ext uri="{FF2B5EF4-FFF2-40B4-BE49-F238E27FC236}">
                <a16:creationId xmlns:a16="http://schemas.microsoft.com/office/drawing/2014/main" id="{805027B8-451C-0745-8CDE-BE69F40B167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223200" y="100800"/>
            <a:ext cx="2739898" cy="1039876"/>
          </a:xfrm>
          <a:prstGeom prst="rect">
            <a:avLst/>
          </a:prstGeom>
        </p:spPr>
      </p:pic>
      <p:sp>
        <p:nvSpPr>
          <p:cNvPr id="12" name="Oval 11">
            <a:extLst>
              <a:ext uri="{FF2B5EF4-FFF2-40B4-BE49-F238E27FC236}">
                <a16:creationId xmlns:a16="http://schemas.microsoft.com/office/drawing/2014/main" id="{4C1C3BD2-E178-F345-B79F-1DD61424D982}"/>
              </a:ext>
            </a:extLst>
          </p:cNvPr>
          <p:cNvSpPr/>
          <p:nvPr/>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7188705B-688D-4BBE-AFA8-803C008BA5FF}"/>
              </a:ext>
            </a:extLst>
          </p:cNvPr>
          <p:cNvSpPr>
            <a:spLocks noGrp="1"/>
          </p:cNvSpPr>
          <p:nvPr>
            <p:ph type="ftr" sz="quarter" idx="10"/>
          </p:nvPr>
        </p:nvSpPr>
        <p:spPr>
          <a:xfrm>
            <a:off x="648000" y="6199200"/>
            <a:ext cx="6480000" cy="288000"/>
          </a:xfrm>
          <a:prstGeom prst="rect">
            <a:avLst/>
          </a:prstGeom>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C097530E-185C-4015-9C90-EA4D9289A8B7}"/>
              </a:ext>
            </a:extLst>
          </p:cNvPr>
          <p:cNvSpPr>
            <a:spLocks noGrp="1"/>
          </p:cNvSpPr>
          <p:nvPr>
            <p:ph type="sldNum" sz="quarter" idx="11"/>
          </p:nvPr>
        </p:nvSpPr>
        <p:spPr>
          <a:xfrm>
            <a:off x="11264400" y="6331441"/>
            <a:ext cx="432000" cy="223200"/>
          </a:xfrm>
          <a:prstGeom prst="rect">
            <a:avLst/>
          </a:prstGeom>
          <a:noFill/>
        </p:spPr>
        <p:txBody>
          <a:bodyPr/>
          <a:lstStyle>
            <a:lvl1pPr>
              <a:defRPr>
                <a:solidFill>
                  <a:schemeClr val="bg2"/>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301901917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ivider 2">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0CAC459-CD5F-4270-8F31-936D75972770}"/>
              </a:ext>
            </a:extLst>
          </p:cNvPr>
          <p:cNvPicPr>
            <a:picLocks noChangeAspect="1"/>
          </p:cNvPicPr>
          <p:nvPr/>
        </p:nvPicPr>
        <p:blipFill rotWithShape="1">
          <a:blip r:embed="rId2">
            <a:alphaModFix amt="50000"/>
          </a:blip>
          <a:srcRect l="-1" t="38029" r="58511"/>
          <a:stretch/>
        </p:blipFill>
        <p:spPr>
          <a:xfrm rot="20820000" flipH="1">
            <a:off x="-850331" y="-1600212"/>
            <a:ext cx="12010007" cy="6380624"/>
          </a:xfrm>
          <a:custGeom>
            <a:avLst/>
            <a:gdLst>
              <a:gd name="connsiteX0" fmla="*/ 0 w 12010007"/>
              <a:gd name="connsiteY0" fmla="*/ 2944750 h 6380624"/>
              <a:gd name="connsiteX1" fmla="*/ 0 w 12010007"/>
              <a:gd name="connsiteY1" fmla="*/ 6380624 h 6380624"/>
              <a:gd name="connsiteX2" fmla="*/ 12010007 w 12010007"/>
              <a:gd name="connsiteY2" fmla="*/ 6380624 h 6380624"/>
              <a:gd name="connsiteX3" fmla="*/ 12010007 w 12010007"/>
              <a:gd name="connsiteY3" fmla="*/ 5755018 h 6380624"/>
              <a:gd name="connsiteX4" fmla="*/ 11893580 w 12010007"/>
              <a:gd name="connsiteY4" fmla="*/ 5781898 h 6380624"/>
              <a:gd name="connsiteX5" fmla="*/ 10669867 w 12010007"/>
              <a:gd name="connsiteY5" fmla="*/ 481418 h 6380624"/>
              <a:gd name="connsiteX6" fmla="*/ 0 w 12010007"/>
              <a:gd name="connsiteY6" fmla="*/ 0 h 6380624"/>
              <a:gd name="connsiteX7" fmla="*/ 0 w 12010007"/>
              <a:gd name="connsiteY7" fmla="*/ 193017 h 6380624"/>
              <a:gd name="connsiteX8" fmla="*/ 836047 w 12010007"/>
              <a:gd name="connsiteY8" fmla="*/ 0 h 638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0007" h="6380624">
                <a:moveTo>
                  <a:pt x="0" y="2944750"/>
                </a:moveTo>
                <a:lnTo>
                  <a:pt x="0" y="6380624"/>
                </a:lnTo>
                <a:lnTo>
                  <a:pt x="12010007" y="6380624"/>
                </a:lnTo>
                <a:lnTo>
                  <a:pt x="12010007" y="5755018"/>
                </a:lnTo>
                <a:lnTo>
                  <a:pt x="11893580" y="5781898"/>
                </a:lnTo>
                <a:lnTo>
                  <a:pt x="10669867" y="481418"/>
                </a:lnTo>
                <a:close/>
                <a:moveTo>
                  <a:pt x="0" y="0"/>
                </a:moveTo>
                <a:lnTo>
                  <a:pt x="0" y="193017"/>
                </a:lnTo>
                <a:lnTo>
                  <a:pt x="836047" y="0"/>
                </a:lnTo>
                <a:close/>
              </a:path>
            </a:pathLst>
          </a:custGeom>
        </p:spPr>
      </p:pic>
      <p:pic>
        <p:nvPicPr>
          <p:cNvPr id="9" name="Graphic 8">
            <a:extLst>
              <a:ext uri="{FF2B5EF4-FFF2-40B4-BE49-F238E27FC236}">
                <a16:creationId xmlns:a16="http://schemas.microsoft.com/office/drawing/2014/main" id="{AEEA461E-D8BF-5C4F-A437-9C7C874F9B3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223200" y="100800"/>
            <a:ext cx="2739898" cy="1039876"/>
          </a:xfrm>
          <a:prstGeom prst="rect">
            <a:avLst/>
          </a:prstGeom>
        </p:spPr>
      </p:pic>
      <p:sp>
        <p:nvSpPr>
          <p:cNvPr id="11" name="Title 1">
            <a:extLst>
              <a:ext uri="{FF2B5EF4-FFF2-40B4-BE49-F238E27FC236}">
                <a16:creationId xmlns:a16="http://schemas.microsoft.com/office/drawing/2014/main" id="{7A0B13B9-CAF2-4EC9-A8F3-F68487F92953}"/>
              </a:ext>
            </a:extLst>
          </p:cNvPr>
          <p:cNvSpPr>
            <a:spLocks noGrp="1"/>
          </p:cNvSpPr>
          <p:nvPr>
            <p:ph type="ctrTitle" hasCustomPrompt="1"/>
          </p:nvPr>
        </p:nvSpPr>
        <p:spPr>
          <a:xfrm>
            <a:off x="648000" y="4021200"/>
            <a:ext cx="6480000" cy="11988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section title</a:t>
            </a:r>
            <a:endParaRPr lang="en-GB"/>
          </a:p>
        </p:txBody>
      </p:sp>
      <p:sp>
        <p:nvSpPr>
          <p:cNvPr id="12" name="Subtitle 2">
            <a:extLst>
              <a:ext uri="{FF2B5EF4-FFF2-40B4-BE49-F238E27FC236}">
                <a16:creationId xmlns:a16="http://schemas.microsoft.com/office/drawing/2014/main" id="{53A914C4-D3BA-45F7-9461-428FDE0928E4}"/>
              </a:ext>
            </a:extLst>
          </p:cNvPr>
          <p:cNvSpPr>
            <a:spLocks noGrp="1"/>
          </p:cNvSpPr>
          <p:nvPr>
            <p:ph type="subTitle" idx="1" hasCustomPrompt="1"/>
          </p:nvPr>
        </p:nvSpPr>
        <p:spPr>
          <a:xfrm>
            <a:off x="648000" y="53496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2" name="Footer Placeholder 1">
            <a:extLst>
              <a:ext uri="{FF2B5EF4-FFF2-40B4-BE49-F238E27FC236}">
                <a16:creationId xmlns:a16="http://schemas.microsoft.com/office/drawing/2014/main" id="{749F15BE-4C55-4B27-97B4-2BDB6EB08C0C}"/>
              </a:ext>
            </a:extLst>
          </p:cNvPr>
          <p:cNvSpPr>
            <a:spLocks noGrp="1"/>
          </p:cNvSpPr>
          <p:nvPr>
            <p:ph type="ftr" sz="quarter" idx="10"/>
          </p:nvPr>
        </p:nvSpPr>
        <p:spPr>
          <a:xfrm>
            <a:off x="648000" y="6199200"/>
            <a:ext cx="6480000" cy="288000"/>
          </a:xfrm>
          <a:prstGeom prst="rect">
            <a:avLst/>
          </a:prstGeom>
        </p:spPr>
        <p:txBody>
          <a:bodyPr/>
          <a:lstStyle/>
          <a:p>
            <a:endParaRPr lang="en-GB"/>
          </a:p>
        </p:txBody>
      </p:sp>
      <p:pic>
        <p:nvPicPr>
          <p:cNvPr id="3" name="Picture 2">
            <a:extLst>
              <a:ext uri="{FF2B5EF4-FFF2-40B4-BE49-F238E27FC236}">
                <a16:creationId xmlns:a16="http://schemas.microsoft.com/office/drawing/2014/main" id="{FDB80AE5-67E6-60A2-FB12-D7255A3CD756}"/>
              </a:ext>
            </a:extLst>
          </p:cNvPr>
          <p:cNvPicPr>
            <a:picLocks noChangeAspect="1"/>
          </p:cNvPicPr>
          <p:nvPr/>
        </p:nvPicPr>
        <p:blipFill rotWithShape="1">
          <a:blip r:embed="rId2">
            <a:alphaModFix amt="50000"/>
          </a:blip>
          <a:srcRect l="-1" t="38029" r="58511"/>
          <a:stretch/>
        </p:blipFill>
        <p:spPr>
          <a:xfrm rot="20820000" flipH="1">
            <a:off x="-850331" y="-1600212"/>
            <a:ext cx="12010007" cy="6380624"/>
          </a:xfrm>
          <a:custGeom>
            <a:avLst/>
            <a:gdLst>
              <a:gd name="connsiteX0" fmla="*/ 0 w 12010007"/>
              <a:gd name="connsiteY0" fmla="*/ 2944750 h 6380624"/>
              <a:gd name="connsiteX1" fmla="*/ 0 w 12010007"/>
              <a:gd name="connsiteY1" fmla="*/ 6380624 h 6380624"/>
              <a:gd name="connsiteX2" fmla="*/ 12010007 w 12010007"/>
              <a:gd name="connsiteY2" fmla="*/ 6380624 h 6380624"/>
              <a:gd name="connsiteX3" fmla="*/ 12010007 w 12010007"/>
              <a:gd name="connsiteY3" fmla="*/ 5755018 h 6380624"/>
              <a:gd name="connsiteX4" fmla="*/ 11893580 w 12010007"/>
              <a:gd name="connsiteY4" fmla="*/ 5781898 h 6380624"/>
              <a:gd name="connsiteX5" fmla="*/ 10669867 w 12010007"/>
              <a:gd name="connsiteY5" fmla="*/ 481418 h 6380624"/>
              <a:gd name="connsiteX6" fmla="*/ 0 w 12010007"/>
              <a:gd name="connsiteY6" fmla="*/ 0 h 6380624"/>
              <a:gd name="connsiteX7" fmla="*/ 0 w 12010007"/>
              <a:gd name="connsiteY7" fmla="*/ 193017 h 6380624"/>
              <a:gd name="connsiteX8" fmla="*/ 836047 w 12010007"/>
              <a:gd name="connsiteY8" fmla="*/ 0 h 638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0007" h="6380624">
                <a:moveTo>
                  <a:pt x="0" y="2944750"/>
                </a:moveTo>
                <a:lnTo>
                  <a:pt x="0" y="6380624"/>
                </a:lnTo>
                <a:lnTo>
                  <a:pt x="12010007" y="6380624"/>
                </a:lnTo>
                <a:lnTo>
                  <a:pt x="12010007" y="5755018"/>
                </a:lnTo>
                <a:lnTo>
                  <a:pt x="11893580" y="5781898"/>
                </a:lnTo>
                <a:lnTo>
                  <a:pt x="10669867" y="481418"/>
                </a:lnTo>
                <a:close/>
                <a:moveTo>
                  <a:pt x="0" y="0"/>
                </a:moveTo>
                <a:lnTo>
                  <a:pt x="0" y="193017"/>
                </a:lnTo>
                <a:lnTo>
                  <a:pt x="836047" y="0"/>
                </a:lnTo>
                <a:close/>
              </a:path>
            </a:pathLst>
          </a:custGeom>
        </p:spPr>
      </p:pic>
      <p:pic>
        <p:nvPicPr>
          <p:cNvPr id="4" name="Graphic 3">
            <a:extLst>
              <a:ext uri="{FF2B5EF4-FFF2-40B4-BE49-F238E27FC236}">
                <a16:creationId xmlns:a16="http://schemas.microsoft.com/office/drawing/2014/main" id="{A423F8E4-5213-D6EE-05C9-BDF2C99AADD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223200" y="100800"/>
            <a:ext cx="2739898" cy="1039876"/>
          </a:xfrm>
          <a:prstGeom prst="rect">
            <a:avLst/>
          </a:prstGeom>
        </p:spPr>
      </p:pic>
      <p:pic>
        <p:nvPicPr>
          <p:cNvPr id="7" name="Picture 2" descr="Image result for ASTRAZENECA LOGO">
            <a:extLst>
              <a:ext uri="{FF2B5EF4-FFF2-40B4-BE49-F238E27FC236}">
                <a16:creationId xmlns:a16="http://schemas.microsoft.com/office/drawing/2014/main" id="{439D9F7F-8967-FC8D-FEC6-828D4406F1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64561" y="6408129"/>
            <a:ext cx="1328545" cy="36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A3992B5-F02A-AEAF-4499-C3F8D3EE5438}"/>
              </a:ext>
            </a:extLst>
          </p:cNvPr>
          <p:cNvSpPr txBox="1"/>
          <p:nvPr/>
        </p:nvSpPr>
        <p:spPr>
          <a:xfrm>
            <a:off x="466724" y="6560451"/>
            <a:ext cx="10325323" cy="338554"/>
          </a:xfrm>
          <a:prstGeom prst="rect">
            <a:avLst/>
          </a:prstGeom>
          <a:noFill/>
        </p:spPr>
        <p:txBody>
          <a:bodyPr wrap="square" rtlCol="0" anchor="b">
            <a:spAutoFit/>
          </a:bodyPr>
          <a:lstStyle/>
          <a:p>
            <a:pPr marL="0" marR="0" algn="l">
              <a:spcBef>
                <a:spcPts val="0"/>
              </a:spcBef>
              <a:spcAft>
                <a:spcPts val="0"/>
              </a:spcAft>
            </a:pPr>
            <a:r>
              <a:rPr lang="en-GB" sz="800" dirty="0">
                <a:solidFill>
                  <a:schemeClr val="tx1"/>
                </a:solidFill>
              </a:rPr>
              <a:t>Veeva ID: </a:t>
            </a:r>
            <a:r>
              <a:rPr lang="en-GB" sz="800" kern="1200" dirty="0">
                <a:solidFill>
                  <a:schemeClr val="tx1"/>
                </a:solidFill>
                <a:latin typeface="+mn-lt"/>
                <a:ea typeface="+mn-ea"/>
                <a:cs typeface="+mn-cs"/>
              </a:rPr>
              <a:t>Z4-58400; date </a:t>
            </a:r>
            <a:r>
              <a:rPr lang="en-GB" sz="800" dirty="0">
                <a:solidFill>
                  <a:schemeClr val="tx1"/>
                </a:solidFill>
              </a:rPr>
              <a:t>of preparation: September 2023. </a:t>
            </a:r>
            <a:r>
              <a:rPr lang="en-GB" sz="800" dirty="0">
                <a:solidFill>
                  <a:schemeClr val="tx1"/>
                </a:solidFill>
                <a:effectLst/>
                <a:latin typeface="Calibri" panose="020F0502020204030204" pitchFamily="34" charset="0"/>
              </a:rPr>
              <a:t>© 2023 AstraZeneca. All Rights Reserved. </a:t>
            </a:r>
            <a:r>
              <a:rPr lang="en-GB" sz="800" dirty="0">
                <a:solidFill>
                  <a:schemeClr val="tx1"/>
                </a:solidFill>
              </a:rPr>
              <a:t>This information is intended for healthcare professionals only.</a:t>
            </a:r>
            <a:r>
              <a:rPr lang="en-GB" sz="800" dirty="0">
                <a:solidFill>
                  <a:schemeClr val="tx1"/>
                </a:solidFill>
                <a:effectLst/>
                <a:latin typeface="Calibri" panose="020F0502020204030204" pitchFamily="34" charset="0"/>
              </a:rPr>
              <a:t> </a:t>
            </a:r>
            <a:r>
              <a:rPr lang="en-GB" sz="800" dirty="0">
                <a:solidFill>
                  <a:schemeClr val="tx1"/>
                </a:solidFill>
              </a:rPr>
              <a:t>EpiCentral is sponsored and developed by AstraZeneca. </a:t>
            </a:r>
            <a:br>
              <a:rPr lang="en-GB" sz="800" dirty="0">
                <a:solidFill>
                  <a:schemeClr val="tx1"/>
                </a:solidFill>
              </a:rPr>
            </a:br>
            <a:endParaRPr lang="en-GB" sz="800" dirty="0">
              <a:solidFill>
                <a:schemeClr val="tx1"/>
              </a:solidFill>
              <a:effectLst/>
              <a:latin typeface="Calibri" panose="020F0502020204030204" pitchFamily="34" charset="0"/>
            </a:endParaRPr>
          </a:p>
        </p:txBody>
      </p:sp>
      <p:pic>
        <p:nvPicPr>
          <p:cNvPr id="6" name="Picture 5">
            <a:extLst>
              <a:ext uri="{FF2B5EF4-FFF2-40B4-BE49-F238E27FC236}">
                <a16:creationId xmlns:a16="http://schemas.microsoft.com/office/drawing/2014/main" id="{3BF3F63A-E948-B726-F809-904D7667ABD7}"/>
              </a:ext>
            </a:extLst>
          </p:cNvPr>
          <p:cNvPicPr>
            <a:picLocks noChangeAspect="1"/>
          </p:cNvPicPr>
          <p:nvPr userDrawn="1"/>
        </p:nvPicPr>
        <p:blipFill rotWithShape="1">
          <a:blip r:embed="rId2">
            <a:alphaModFix amt="50000"/>
          </a:blip>
          <a:srcRect l="-1" t="38029" r="58511"/>
          <a:stretch/>
        </p:blipFill>
        <p:spPr>
          <a:xfrm rot="20820000" flipH="1">
            <a:off x="-850331" y="-1600212"/>
            <a:ext cx="12010007" cy="6380624"/>
          </a:xfrm>
          <a:custGeom>
            <a:avLst/>
            <a:gdLst>
              <a:gd name="connsiteX0" fmla="*/ 0 w 12010007"/>
              <a:gd name="connsiteY0" fmla="*/ 2944750 h 6380624"/>
              <a:gd name="connsiteX1" fmla="*/ 0 w 12010007"/>
              <a:gd name="connsiteY1" fmla="*/ 6380624 h 6380624"/>
              <a:gd name="connsiteX2" fmla="*/ 12010007 w 12010007"/>
              <a:gd name="connsiteY2" fmla="*/ 6380624 h 6380624"/>
              <a:gd name="connsiteX3" fmla="*/ 12010007 w 12010007"/>
              <a:gd name="connsiteY3" fmla="*/ 5755018 h 6380624"/>
              <a:gd name="connsiteX4" fmla="*/ 11893580 w 12010007"/>
              <a:gd name="connsiteY4" fmla="*/ 5781898 h 6380624"/>
              <a:gd name="connsiteX5" fmla="*/ 10669867 w 12010007"/>
              <a:gd name="connsiteY5" fmla="*/ 481418 h 6380624"/>
              <a:gd name="connsiteX6" fmla="*/ 0 w 12010007"/>
              <a:gd name="connsiteY6" fmla="*/ 0 h 6380624"/>
              <a:gd name="connsiteX7" fmla="*/ 0 w 12010007"/>
              <a:gd name="connsiteY7" fmla="*/ 193017 h 6380624"/>
              <a:gd name="connsiteX8" fmla="*/ 836047 w 12010007"/>
              <a:gd name="connsiteY8" fmla="*/ 0 h 638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0007" h="6380624">
                <a:moveTo>
                  <a:pt x="0" y="2944750"/>
                </a:moveTo>
                <a:lnTo>
                  <a:pt x="0" y="6380624"/>
                </a:lnTo>
                <a:lnTo>
                  <a:pt x="12010007" y="6380624"/>
                </a:lnTo>
                <a:lnTo>
                  <a:pt x="12010007" y="5755018"/>
                </a:lnTo>
                <a:lnTo>
                  <a:pt x="11893580" y="5781898"/>
                </a:lnTo>
                <a:lnTo>
                  <a:pt x="10669867" y="481418"/>
                </a:lnTo>
                <a:close/>
                <a:moveTo>
                  <a:pt x="0" y="0"/>
                </a:moveTo>
                <a:lnTo>
                  <a:pt x="0" y="193017"/>
                </a:lnTo>
                <a:lnTo>
                  <a:pt x="836047" y="0"/>
                </a:lnTo>
                <a:close/>
              </a:path>
            </a:pathLst>
          </a:custGeom>
        </p:spPr>
      </p:pic>
      <p:pic>
        <p:nvPicPr>
          <p:cNvPr id="8" name="Picture 2" descr="Image result for ASTRAZENECA LOGO">
            <a:extLst>
              <a:ext uri="{FF2B5EF4-FFF2-40B4-BE49-F238E27FC236}">
                <a16:creationId xmlns:a16="http://schemas.microsoft.com/office/drawing/2014/main" id="{F6563E72-FD40-E14F-7AD0-A9F28792B60B}"/>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764561" y="6408129"/>
            <a:ext cx="1328545"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42873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tandar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E0E6-DC75-4B44-AE36-90944DF9C937}"/>
              </a:ext>
            </a:extLst>
          </p:cNvPr>
          <p:cNvSpPr>
            <a:spLocks noGrp="1"/>
          </p:cNvSpPr>
          <p:nvPr>
            <p:ph type="title"/>
          </p:nvPr>
        </p:nvSpPr>
        <p:spPr>
          <a:xfrm>
            <a:off x="548282" y="180000"/>
            <a:ext cx="8640000" cy="72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4AEFFC-91EA-4EA6-9D8A-02E7CDB261BF}"/>
              </a:ext>
            </a:extLst>
          </p:cNvPr>
          <p:cNvSpPr>
            <a:spLocks noGrp="1"/>
          </p:cNvSpPr>
          <p:nvPr>
            <p:ph idx="1"/>
          </p:nvPr>
        </p:nvSpPr>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6">
            <a:extLst>
              <a:ext uri="{FF2B5EF4-FFF2-40B4-BE49-F238E27FC236}">
                <a16:creationId xmlns:a16="http://schemas.microsoft.com/office/drawing/2014/main" id="{DDCCFF21-3FE0-4813-A466-2801008A81A0}"/>
              </a:ext>
            </a:extLst>
          </p:cNvPr>
          <p:cNvSpPr>
            <a:spLocks noGrp="1"/>
          </p:cNvSpPr>
          <p:nvPr>
            <p:ph sz="quarter" idx="13"/>
          </p:nvPr>
        </p:nvSpPr>
        <p:spPr>
          <a:xfrm>
            <a:off x="557213" y="6285539"/>
            <a:ext cx="9910762" cy="443887"/>
          </a:xfrm>
        </p:spPr>
        <p:txBody>
          <a:bodyPr anchor="b"/>
          <a:lstStyle>
            <a:lvl1pPr marL="0" indent="0">
              <a:spcBef>
                <a:spcPts val="0"/>
              </a:spcBef>
              <a:buNone/>
              <a:defRPr sz="900"/>
            </a:lvl1pPr>
          </a:lstStyle>
          <a:p>
            <a:pPr lvl="0"/>
            <a:r>
              <a:rPr lang="en-US"/>
              <a:t>Click to edit Master text styles</a:t>
            </a:r>
          </a:p>
        </p:txBody>
      </p:sp>
    </p:spTree>
    <p:extLst>
      <p:ext uri="{BB962C8B-B14F-4D97-AF65-F5344CB8AC3E}">
        <p14:creationId xmlns:p14="http://schemas.microsoft.com/office/powerpoint/2010/main" val="240581783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pli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E0E6-DC75-4B44-AE36-90944DF9C937}"/>
              </a:ext>
            </a:extLst>
          </p:cNvPr>
          <p:cNvSpPr>
            <a:spLocks noGrp="1"/>
          </p:cNvSpPr>
          <p:nvPr>
            <p:ph type="title"/>
          </p:nvPr>
        </p:nvSpPr>
        <p:spPr>
          <a:xfrm>
            <a:off x="548282" y="180000"/>
            <a:ext cx="8640000" cy="72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4AEFFC-91EA-4EA6-9D8A-02E7CDB261BF}"/>
              </a:ext>
            </a:extLst>
          </p:cNvPr>
          <p:cNvSpPr>
            <a:spLocks noGrp="1"/>
          </p:cNvSpPr>
          <p:nvPr>
            <p:ph idx="1"/>
          </p:nvPr>
        </p:nvSpPr>
        <p:spPr>
          <a:xfrm>
            <a:off x="548282" y="1404000"/>
            <a:ext cx="5400000" cy="4608000"/>
          </a:xfrm>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6">
            <a:extLst>
              <a:ext uri="{FF2B5EF4-FFF2-40B4-BE49-F238E27FC236}">
                <a16:creationId xmlns:a16="http://schemas.microsoft.com/office/drawing/2014/main" id="{DDCCFF21-3FE0-4813-A466-2801008A81A0}"/>
              </a:ext>
            </a:extLst>
          </p:cNvPr>
          <p:cNvSpPr>
            <a:spLocks noGrp="1"/>
          </p:cNvSpPr>
          <p:nvPr>
            <p:ph sz="quarter" idx="13"/>
          </p:nvPr>
        </p:nvSpPr>
        <p:spPr>
          <a:xfrm>
            <a:off x="547688" y="6234113"/>
            <a:ext cx="9910762" cy="443887"/>
          </a:xfrm>
        </p:spPr>
        <p:txBody>
          <a:bodyPr anchor="b"/>
          <a:lstStyle>
            <a:lvl1pPr marL="0" indent="0">
              <a:spcBef>
                <a:spcPts val="0"/>
              </a:spcBef>
              <a:buNone/>
              <a:defRPr sz="900"/>
            </a:lvl1pPr>
          </a:lstStyle>
          <a:p>
            <a:pPr lvl="0"/>
            <a:r>
              <a:rPr lang="en-US"/>
              <a:t>Click to edit Master text styles</a:t>
            </a:r>
          </a:p>
        </p:txBody>
      </p:sp>
      <p:pic>
        <p:nvPicPr>
          <p:cNvPr id="4" name="Picture 2" descr="Image result for ASTRAZENECA LOGO">
            <a:extLst>
              <a:ext uri="{FF2B5EF4-FFF2-40B4-BE49-F238E27FC236}">
                <a16:creationId xmlns:a16="http://schemas.microsoft.com/office/drawing/2014/main" id="{6178A4E9-5F92-1936-0508-CAA758EE31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561" y="6408129"/>
            <a:ext cx="1328545" cy="360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74A5F8CC-D144-F7E3-F186-B22DA4A745CA}"/>
              </a:ext>
            </a:extLst>
          </p:cNvPr>
          <p:cNvSpPr>
            <a:spLocks noGrp="1"/>
          </p:cNvSpPr>
          <p:nvPr>
            <p:ph idx="14"/>
          </p:nvPr>
        </p:nvSpPr>
        <p:spPr>
          <a:xfrm>
            <a:off x="6243718" y="1404000"/>
            <a:ext cx="5400000" cy="4608000"/>
          </a:xfrm>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2" descr="Image result for ASTRAZENECA LOGO">
            <a:extLst>
              <a:ext uri="{FF2B5EF4-FFF2-40B4-BE49-F238E27FC236}">
                <a16:creationId xmlns:a16="http://schemas.microsoft.com/office/drawing/2014/main" id="{34BC68B5-39EF-17EA-31A8-14AE426148C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4561" y="6408129"/>
            <a:ext cx="1328545"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93737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E0E6-DC75-4B44-AE36-90944DF9C937}"/>
              </a:ext>
            </a:extLst>
          </p:cNvPr>
          <p:cNvSpPr>
            <a:spLocks noGrp="1"/>
          </p:cNvSpPr>
          <p:nvPr>
            <p:ph type="title"/>
          </p:nvPr>
        </p:nvSpPr>
        <p:spPr>
          <a:xfrm>
            <a:off x="548282" y="180000"/>
            <a:ext cx="8640000" cy="720000"/>
          </a:xfrm>
        </p:spPr>
        <p:txBody>
          <a:bodyPr/>
          <a:lstStyle/>
          <a:p>
            <a:r>
              <a:rPr lang="en-US"/>
              <a:t>Click to edit Master title style</a:t>
            </a:r>
            <a:endParaRPr lang="en-GB"/>
          </a:p>
        </p:txBody>
      </p:sp>
      <p:sp>
        <p:nvSpPr>
          <p:cNvPr id="9" name="Content Placeholder 6">
            <a:extLst>
              <a:ext uri="{FF2B5EF4-FFF2-40B4-BE49-F238E27FC236}">
                <a16:creationId xmlns:a16="http://schemas.microsoft.com/office/drawing/2014/main" id="{DDCCFF21-3FE0-4813-A466-2801008A81A0}"/>
              </a:ext>
            </a:extLst>
          </p:cNvPr>
          <p:cNvSpPr>
            <a:spLocks noGrp="1"/>
          </p:cNvSpPr>
          <p:nvPr>
            <p:ph sz="quarter" idx="13"/>
          </p:nvPr>
        </p:nvSpPr>
        <p:spPr>
          <a:xfrm>
            <a:off x="547688" y="6234113"/>
            <a:ext cx="9910762" cy="443887"/>
          </a:xfrm>
        </p:spPr>
        <p:txBody>
          <a:bodyPr anchor="b"/>
          <a:lstStyle>
            <a:lvl1pPr marL="0" indent="0">
              <a:spcBef>
                <a:spcPts val="0"/>
              </a:spcBef>
              <a:buNone/>
              <a:defRPr sz="900"/>
            </a:lvl1pPr>
          </a:lstStyle>
          <a:p>
            <a:pPr lvl="0"/>
            <a:r>
              <a:rPr lang="en-US"/>
              <a:t>Click to edit Master text styles</a:t>
            </a:r>
          </a:p>
        </p:txBody>
      </p:sp>
      <p:pic>
        <p:nvPicPr>
          <p:cNvPr id="4" name="Picture 2" descr="Image result for ASTRAZENECA LOGO">
            <a:extLst>
              <a:ext uri="{FF2B5EF4-FFF2-40B4-BE49-F238E27FC236}">
                <a16:creationId xmlns:a16="http://schemas.microsoft.com/office/drawing/2014/main" id="{6178A4E9-5F92-1936-0508-CAA758EE31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561" y="6408129"/>
            <a:ext cx="1328545" cy="36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ASTRAZENECA LOGO">
            <a:extLst>
              <a:ext uri="{FF2B5EF4-FFF2-40B4-BE49-F238E27FC236}">
                <a16:creationId xmlns:a16="http://schemas.microsoft.com/office/drawing/2014/main" id="{DCBBA21B-7168-6019-2F64-2BDBCFCBC5F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4561" y="6408129"/>
            <a:ext cx="1328545"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27106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Standar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E0E6-DC75-4B44-AE36-90944DF9C937}"/>
              </a:ext>
            </a:extLst>
          </p:cNvPr>
          <p:cNvSpPr>
            <a:spLocks noGrp="1"/>
          </p:cNvSpPr>
          <p:nvPr>
            <p:ph type="title"/>
          </p:nvPr>
        </p:nvSpPr>
        <p:spPr>
          <a:xfrm>
            <a:off x="548282" y="180000"/>
            <a:ext cx="8640000" cy="72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4AEFFC-91EA-4EA6-9D8A-02E7CDB261BF}"/>
              </a:ext>
            </a:extLst>
          </p:cNvPr>
          <p:cNvSpPr>
            <a:spLocks noGrp="1"/>
          </p:cNvSpPr>
          <p:nvPr>
            <p:ph idx="1"/>
          </p:nvPr>
        </p:nvSpPr>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BB39826C-2064-4F91-A3A3-C86CC191A0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B9DD31-4D3B-4AB0-A929-416CE8A1891B}"/>
              </a:ext>
            </a:extLst>
          </p:cNvPr>
          <p:cNvSpPr>
            <a:spLocks noGrp="1"/>
          </p:cNvSpPr>
          <p:nvPr>
            <p:ph type="sldNum" sz="quarter" idx="12"/>
          </p:nvPr>
        </p:nvSpPr>
        <p:spPr>
          <a:xfrm>
            <a:off x="11264400" y="6331998"/>
            <a:ext cx="432000" cy="222086"/>
          </a:xfrm>
          <a:prstGeom prst="rect">
            <a:avLst/>
          </a:prstGeom>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384377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svg"/><Relationship Id="rId17" Type="http://schemas.openxmlformats.org/officeDocument/2006/relationships/image" Target="../media/image8.png"/><Relationship Id="rId2" Type="http://schemas.openxmlformats.org/officeDocument/2006/relationships/slideLayout" Target="../slideLayouts/slideLayout2.xml"/><Relationship Id="rId16"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image" Target="../media/image6.svg"/><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descr="Shape, rectangle&#10;&#10;Description automatically generated">
            <a:extLst>
              <a:ext uri="{FF2B5EF4-FFF2-40B4-BE49-F238E27FC236}">
                <a16:creationId xmlns:a16="http://schemas.microsoft.com/office/drawing/2014/main" id="{A3A3EF61-82F0-4FC3-AA94-9B4DC9F89509}"/>
              </a:ext>
            </a:extLst>
          </p:cNvPr>
          <p:cNvPicPr>
            <a:picLocks noChangeAspect="1"/>
          </p:cNvPicPr>
          <p:nvPr/>
        </p:nvPicPr>
        <p:blipFill>
          <a:blip r:embed="rId10"/>
          <a:stretch>
            <a:fillRect/>
          </a:stretch>
        </p:blipFill>
        <p:spPr>
          <a:xfrm>
            <a:off x="0" y="0"/>
            <a:ext cx="12191999" cy="1141125"/>
          </a:xfrm>
          <a:prstGeom prst="rect">
            <a:avLst/>
          </a:prstGeom>
        </p:spPr>
      </p:pic>
      <p:pic>
        <p:nvPicPr>
          <p:cNvPr id="21" name="Graphic 20">
            <a:extLst>
              <a:ext uri="{FF2B5EF4-FFF2-40B4-BE49-F238E27FC236}">
                <a16:creationId xmlns:a16="http://schemas.microsoft.com/office/drawing/2014/main" id="{1A2AE35B-3713-4E04-BD23-89F85FEA045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223200" y="100800"/>
            <a:ext cx="2741277" cy="1040400"/>
          </a:xfrm>
          <a:prstGeom prst="rect">
            <a:avLst/>
          </a:prstGeom>
        </p:spPr>
      </p:pic>
      <p:pic>
        <p:nvPicPr>
          <p:cNvPr id="22" name="Picture 21">
            <a:extLst>
              <a:ext uri="{FF2B5EF4-FFF2-40B4-BE49-F238E27FC236}">
                <a16:creationId xmlns:a16="http://schemas.microsoft.com/office/drawing/2014/main" id="{470CB6ED-94F4-43D5-A7E6-1775F1190F7E}"/>
              </a:ext>
            </a:extLst>
          </p:cNvPr>
          <p:cNvPicPr>
            <a:picLocks noChangeAspect="1"/>
          </p:cNvPicPr>
          <p:nvPr/>
        </p:nvPicPr>
        <p:blipFill rotWithShape="1">
          <a:blip r:embed="rId13">
            <a:alphaModFix amt="10000"/>
          </a:blip>
          <a:srcRect l="59157" t="44809"/>
          <a:stretch/>
        </p:blipFill>
        <p:spPr>
          <a:xfrm>
            <a:off x="-1" y="0"/>
            <a:ext cx="7097485" cy="3411301"/>
          </a:xfrm>
          <a:prstGeom prst="rect">
            <a:avLst/>
          </a:prstGeom>
          <a:effectLst/>
        </p:spPr>
      </p:pic>
      <p:sp>
        <p:nvSpPr>
          <p:cNvPr id="3" name="Text Placeholder 2">
            <a:extLst>
              <a:ext uri="{FF2B5EF4-FFF2-40B4-BE49-F238E27FC236}">
                <a16:creationId xmlns:a16="http://schemas.microsoft.com/office/drawing/2014/main" id="{BBDFCBA9-E3AE-429C-BF56-B86D80AA05F7}"/>
              </a:ext>
            </a:extLst>
          </p:cNvPr>
          <p:cNvSpPr>
            <a:spLocks noGrp="1"/>
          </p:cNvSpPr>
          <p:nvPr>
            <p:ph type="body" idx="1"/>
          </p:nvPr>
        </p:nvSpPr>
        <p:spPr>
          <a:xfrm>
            <a:off x="548282" y="1404000"/>
            <a:ext cx="11095200" cy="4452238"/>
          </a:xfrm>
          <a:prstGeom prst="rect">
            <a:avLst/>
          </a:prstGeom>
        </p:spPr>
        <p:txBody>
          <a:bodyPr vert="horz" lIns="0" tIns="0" rIns="0" bIns="0" rtlCol="0">
            <a:noAutofit/>
          </a:bodyPr>
          <a:lstStyle/>
          <a:p>
            <a:pPr marL="288000" lvl="0"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US"/>
              <a:t>Click to edit Master text styles</a:t>
            </a:r>
          </a:p>
          <a:p>
            <a:pPr marL="288000" lvl="1"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US"/>
              <a:t>Second level</a:t>
            </a:r>
          </a:p>
          <a:p>
            <a:pPr marL="288000" lvl="2"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US"/>
              <a:t>Third level</a:t>
            </a:r>
          </a:p>
          <a:p>
            <a:pPr marL="288000" lvl="3"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US"/>
              <a:t>Fourth level</a:t>
            </a:r>
          </a:p>
          <a:p>
            <a:pPr marL="288000" lvl="4"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US"/>
              <a:t>Fifth level</a:t>
            </a:r>
            <a:endParaRPr lang="en-GB"/>
          </a:p>
        </p:txBody>
      </p:sp>
      <p:sp>
        <p:nvSpPr>
          <p:cNvPr id="2" name="Title Placeholder 1">
            <a:extLst>
              <a:ext uri="{FF2B5EF4-FFF2-40B4-BE49-F238E27FC236}">
                <a16:creationId xmlns:a16="http://schemas.microsoft.com/office/drawing/2014/main" id="{4E595B33-58AD-4532-AEF7-AB747A047888}"/>
              </a:ext>
            </a:extLst>
          </p:cNvPr>
          <p:cNvSpPr>
            <a:spLocks noGrp="1"/>
          </p:cNvSpPr>
          <p:nvPr>
            <p:ph type="title"/>
          </p:nvPr>
        </p:nvSpPr>
        <p:spPr>
          <a:xfrm>
            <a:off x="548282" y="180000"/>
            <a:ext cx="11095200" cy="720000"/>
          </a:xfrm>
          <a:prstGeom prst="rect">
            <a:avLst/>
          </a:prstGeom>
        </p:spPr>
        <p:txBody>
          <a:bodyPr vert="horz" lIns="0" tIns="0" rIns="0" bIns="0" rtlCol="0" anchor="b" anchorCtr="0">
            <a:noAutofit/>
          </a:bodyPr>
          <a:lstStyle/>
          <a:p>
            <a:r>
              <a:rPr lang="en-US"/>
              <a:t>Click to edit Master title style</a:t>
            </a:r>
            <a:endParaRPr lang="en-GB"/>
          </a:p>
        </p:txBody>
      </p:sp>
      <p:pic>
        <p:nvPicPr>
          <p:cNvPr id="7" name="Picture 6" descr="Shape, rectangle&#10;&#10;Description automatically generated">
            <a:extLst>
              <a:ext uri="{FF2B5EF4-FFF2-40B4-BE49-F238E27FC236}">
                <a16:creationId xmlns:a16="http://schemas.microsoft.com/office/drawing/2014/main" id="{0AD62663-340B-A6C8-23A9-734D387DBA30}"/>
              </a:ext>
            </a:extLst>
          </p:cNvPr>
          <p:cNvPicPr>
            <a:picLocks noChangeAspect="1"/>
          </p:cNvPicPr>
          <p:nvPr/>
        </p:nvPicPr>
        <p:blipFill>
          <a:blip r:embed="rId10"/>
          <a:stretch>
            <a:fillRect/>
          </a:stretch>
        </p:blipFill>
        <p:spPr>
          <a:xfrm>
            <a:off x="0" y="0"/>
            <a:ext cx="12191999" cy="1141125"/>
          </a:xfrm>
          <a:prstGeom prst="rect">
            <a:avLst/>
          </a:prstGeom>
        </p:spPr>
      </p:pic>
      <p:pic>
        <p:nvPicPr>
          <p:cNvPr id="8" name="Graphic 7">
            <a:extLst>
              <a:ext uri="{FF2B5EF4-FFF2-40B4-BE49-F238E27FC236}">
                <a16:creationId xmlns:a16="http://schemas.microsoft.com/office/drawing/2014/main" id="{65D3CE68-A694-7422-9479-6284F405C9E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223200" y="100800"/>
            <a:ext cx="2741277" cy="1040400"/>
          </a:xfrm>
          <a:prstGeom prst="rect">
            <a:avLst/>
          </a:prstGeom>
        </p:spPr>
      </p:pic>
      <p:pic>
        <p:nvPicPr>
          <p:cNvPr id="9" name="Picture 8">
            <a:extLst>
              <a:ext uri="{FF2B5EF4-FFF2-40B4-BE49-F238E27FC236}">
                <a16:creationId xmlns:a16="http://schemas.microsoft.com/office/drawing/2014/main" id="{9D25BDDD-EE2F-904C-E1B1-A93B77FE8A0D}"/>
              </a:ext>
            </a:extLst>
          </p:cNvPr>
          <p:cNvPicPr>
            <a:picLocks noChangeAspect="1"/>
          </p:cNvPicPr>
          <p:nvPr/>
        </p:nvPicPr>
        <p:blipFill rotWithShape="1">
          <a:blip r:embed="rId13">
            <a:alphaModFix amt="10000"/>
          </a:blip>
          <a:srcRect l="59157" t="44809"/>
          <a:stretch/>
        </p:blipFill>
        <p:spPr>
          <a:xfrm>
            <a:off x="-1" y="0"/>
            <a:ext cx="7097485" cy="3411301"/>
          </a:xfrm>
          <a:prstGeom prst="rect">
            <a:avLst/>
          </a:prstGeom>
          <a:effectLst/>
        </p:spPr>
      </p:pic>
      <p:pic>
        <p:nvPicPr>
          <p:cNvPr id="12" name="Picture 2" descr="Image result for ASTRAZENECA LOGO">
            <a:extLst>
              <a:ext uri="{FF2B5EF4-FFF2-40B4-BE49-F238E27FC236}">
                <a16:creationId xmlns:a16="http://schemas.microsoft.com/office/drawing/2014/main" id="{B912D648-7854-6FE2-4565-738D77AF75C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764561" y="6408129"/>
            <a:ext cx="1328545" cy="3600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4">
            <a:extLst>
              <a:ext uri="{FF2B5EF4-FFF2-40B4-BE49-F238E27FC236}">
                <a16:creationId xmlns:a16="http://schemas.microsoft.com/office/drawing/2014/main" id="{2F6EE2F1-8ADB-3A6B-91E7-D920D5AB11C6}"/>
              </a:ext>
            </a:extLst>
          </p:cNvPr>
          <p:cNvSpPr>
            <a:spLocks noGrp="1"/>
          </p:cNvSpPr>
          <p:nvPr>
            <p:ph type="ftr" sz="quarter" idx="3"/>
          </p:nvPr>
        </p:nvSpPr>
        <p:spPr>
          <a:xfrm>
            <a:off x="548282" y="6292676"/>
            <a:ext cx="9910800" cy="442800"/>
          </a:xfrm>
          <a:prstGeom prst="rect">
            <a:avLst/>
          </a:prstGeom>
        </p:spPr>
        <p:txBody>
          <a:bodyPr vert="horz" lIns="0" tIns="0" rIns="0" bIns="0" rtlCol="0" anchor="b" anchorCtr="0">
            <a:noAutofit/>
          </a:bodyPr>
          <a:lstStyle>
            <a:lvl1pPr algn="l">
              <a:defRPr sz="900" spc="20" baseline="0">
                <a:solidFill>
                  <a:schemeClr val="tx1"/>
                </a:solidFill>
              </a:defRPr>
            </a:lvl1pPr>
          </a:lstStyle>
          <a:p>
            <a:endParaRPr lang="en-GB"/>
          </a:p>
        </p:txBody>
      </p:sp>
      <p:sp>
        <p:nvSpPr>
          <p:cNvPr id="6" name="TextBox 5">
            <a:extLst>
              <a:ext uri="{FF2B5EF4-FFF2-40B4-BE49-F238E27FC236}">
                <a16:creationId xmlns:a16="http://schemas.microsoft.com/office/drawing/2014/main" id="{69ACCE92-605D-E76F-82C5-1FAF2F4F5B53}"/>
              </a:ext>
            </a:extLst>
          </p:cNvPr>
          <p:cNvSpPr txBox="1"/>
          <p:nvPr/>
        </p:nvSpPr>
        <p:spPr>
          <a:xfrm>
            <a:off x="466724" y="6683561"/>
            <a:ext cx="10325323" cy="215444"/>
          </a:xfrm>
          <a:prstGeom prst="rect">
            <a:avLst/>
          </a:prstGeom>
          <a:noFill/>
        </p:spPr>
        <p:txBody>
          <a:bodyPr wrap="square" rtlCol="0" anchor="b">
            <a:spAutoFit/>
          </a:bodyPr>
          <a:lstStyle/>
          <a:p>
            <a:pPr marL="0" marR="0" algn="l">
              <a:spcBef>
                <a:spcPts val="0"/>
              </a:spcBef>
              <a:spcAft>
                <a:spcPts val="0"/>
              </a:spcAft>
            </a:pPr>
            <a:r>
              <a:rPr lang="en-GB" sz="800">
                <a:solidFill>
                  <a:schemeClr val="tx1"/>
                </a:solidFill>
                <a:effectLst/>
                <a:latin typeface="Calibri" panose="020F0502020204030204" pitchFamily="34" charset="0"/>
              </a:rPr>
              <a:t>© 2023 AstraZeneca. All Rights Reserved. </a:t>
            </a:r>
          </a:p>
        </p:txBody>
      </p:sp>
      <p:pic>
        <p:nvPicPr>
          <p:cNvPr id="5" name="Picture 4" descr="Shape, rectangle&#10;&#10;Description automatically generated">
            <a:extLst>
              <a:ext uri="{FF2B5EF4-FFF2-40B4-BE49-F238E27FC236}">
                <a16:creationId xmlns:a16="http://schemas.microsoft.com/office/drawing/2014/main" id="{BE86D51A-7839-D3FB-E624-A7D450B70307}"/>
              </a:ext>
            </a:extLst>
          </p:cNvPr>
          <p:cNvPicPr>
            <a:picLocks noChangeAspect="1"/>
          </p:cNvPicPr>
          <p:nvPr userDrawn="1"/>
        </p:nvPicPr>
        <p:blipFill>
          <a:blip r:embed="rId10"/>
          <a:stretch>
            <a:fillRect/>
          </a:stretch>
        </p:blipFill>
        <p:spPr>
          <a:xfrm>
            <a:off x="0" y="0"/>
            <a:ext cx="12191999" cy="1141125"/>
          </a:xfrm>
          <a:prstGeom prst="rect">
            <a:avLst/>
          </a:prstGeom>
        </p:spPr>
      </p:pic>
      <p:pic>
        <p:nvPicPr>
          <p:cNvPr id="10" name="Graphic 9">
            <a:extLst>
              <a:ext uri="{FF2B5EF4-FFF2-40B4-BE49-F238E27FC236}">
                <a16:creationId xmlns:a16="http://schemas.microsoft.com/office/drawing/2014/main" id="{BB533ABC-AB84-93BE-8E13-4954EECA79F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9223200" y="100800"/>
            <a:ext cx="2741277" cy="1040400"/>
          </a:xfrm>
          <a:prstGeom prst="rect">
            <a:avLst/>
          </a:prstGeom>
        </p:spPr>
      </p:pic>
      <p:pic>
        <p:nvPicPr>
          <p:cNvPr id="11" name="Picture 10">
            <a:extLst>
              <a:ext uri="{FF2B5EF4-FFF2-40B4-BE49-F238E27FC236}">
                <a16:creationId xmlns:a16="http://schemas.microsoft.com/office/drawing/2014/main" id="{1B1EDA9C-C264-A489-69C6-A25A46CFE730}"/>
              </a:ext>
            </a:extLst>
          </p:cNvPr>
          <p:cNvPicPr>
            <a:picLocks noChangeAspect="1"/>
          </p:cNvPicPr>
          <p:nvPr userDrawn="1"/>
        </p:nvPicPr>
        <p:blipFill rotWithShape="1">
          <a:blip r:embed="rId13">
            <a:alphaModFix amt="10000"/>
          </a:blip>
          <a:srcRect l="59157" t="44809"/>
          <a:stretch/>
        </p:blipFill>
        <p:spPr>
          <a:xfrm>
            <a:off x="-1" y="0"/>
            <a:ext cx="7097485" cy="3411301"/>
          </a:xfrm>
          <a:prstGeom prst="rect">
            <a:avLst/>
          </a:prstGeom>
          <a:effectLst/>
        </p:spPr>
      </p:pic>
      <p:pic>
        <p:nvPicPr>
          <p:cNvPr id="13" name="Picture 2" descr="Image result for ASTRAZENECA LOGO">
            <a:extLst>
              <a:ext uri="{FF2B5EF4-FFF2-40B4-BE49-F238E27FC236}">
                <a16:creationId xmlns:a16="http://schemas.microsoft.com/office/drawing/2014/main" id="{FA4A26E0-7C3E-7E15-7DC7-AE508858B0D4}"/>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764561" y="6408129"/>
            <a:ext cx="1328545"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959393"/>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Lst>
  <p:hf sldNum="0" hdr="0" dt="0"/>
  <p:txStyles>
    <p:titleStyle>
      <a:lvl1pPr algn="l" defTabSz="914400" rtl="0" eaLnBrk="1" latinLnBrk="0" hangingPunct="1">
        <a:lnSpc>
          <a:spcPct val="90000"/>
        </a:lnSpc>
        <a:spcBef>
          <a:spcPct val="0"/>
        </a:spcBef>
        <a:buNone/>
        <a:defRPr sz="25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Tx/>
        <a:buBlip>
          <a:blip r:embed="rId17"/>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p15:clr>
            <a:srgbClr val="F26B43"/>
          </p15:clr>
        </p15:guide>
        <p15:guide id="2" pos="3840">
          <p15:clr>
            <a:srgbClr val="F26B43"/>
          </p15:clr>
        </p15:guide>
        <p15:guide id="3" pos="7333">
          <p15:clr>
            <a:srgbClr val="F26B43"/>
          </p15:clr>
        </p15:guide>
        <p15:guide id="4" orient="horz" pos="867">
          <p15:clr>
            <a:srgbClr val="F26B43"/>
          </p15:clr>
        </p15:guide>
        <p15:guide id="5" orient="horz" pos="3793">
          <p15:clr>
            <a:srgbClr val="F26B43"/>
          </p15:clr>
        </p15:guide>
        <p15:guide id="6" orient="horz" pos="2160">
          <p15:clr>
            <a:srgbClr val="F26B43"/>
          </p15:clr>
        </p15:guide>
        <p15:guide id="7" orient="horz" pos="231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89AAB-98D0-05E9-4645-3F7E7A69B484}"/>
              </a:ext>
            </a:extLst>
          </p:cNvPr>
          <p:cNvSpPr>
            <a:spLocks noGrp="1"/>
          </p:cNvSpPr>
          <p:nvPr>
            <p:ph type="ctrTitle"/>
          </p:nvPr>
        </p:nvSpPr>
        <p:spPr>
          <a:xfrm>
            <a:off x="648000" y="4021200"/>
            <a:ext cx="10324800" cy="1198800"/>
          </a:xfrm>
        </p:spPr>
        <p:txBody>
          <a:bodyPr/>
          <a:lstStyle/>
          <a:p>
            <a:r>
              <a:rPr lang="en-GB"/>
              <a:t>The epithelium: from pathogenesis to the clinic, and the use of biomarkers</a:t>
            </a:r>
          </a:p>
        </p:txBody>
      </p:sp>
      <p:sp>
        <p:nvSpPr>
          <p:cNvPr id="3" name="Subtitle 2">
            <a:extLst>
              <a:ext uri="{FF2B5EF4-FFF2-40B4-BE49-F238E27FC236}">
                <a16:creationId xmlns:a16="http://schemas.microsoft.com/office/drawing/2014/main" id="{C366049D-46C7-C502-1E93-05A0E20380DA}"/>
              </a:ext>
            </a:extLst>
          </p:cNvPr>
          <p:cNvSpPr>
            <a:spLocks noGrp="1"/>
          </p:cNvSpPr>
          <p:nvPr>
            <p:ph type="subTitle" idx="1"/>
          </p:nvPr>
        </p:nvSpPr>
        <p:spPr/>
        <p:txBody>
          <a:bodyPr/>
          <a:lstStyle/>
          <a:p>
            <a:r>
              <a:rPr lang="en-GB"/>
              <a:t>Del Dorscheid</a:t>
            </a:r>
          </a:p>
        </p:txBody>
      </p:sp>
    </p:spTree>
    <p:extLst>
      <p:ext uri="{BB962C8B-B14F-4D97-AF65-F5344CB8AC3E}">
        <p14:creationId xmlns:p14="http://schemas.microsoft.com/office/powerpoint/2010/main" val="2120520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92AE9-E2A8-19AC-027F-5FE2DBAAC99F}"/>
              </a:ext>
            </a:extLst>
          </p:cNvPr>
          <p:cNvSpPr>
            <a:spLocks noGrp="1"/>
          </p:cNvSpPr>
          <p:nvPr>
            <p:ph type="title"/>
          </p:nvPr>
        </p:nvSpPr>
        <p:spPr/>
        <p:txBody>
          <a:bodyPr/>
          <a:lstStyle/>
          <a:p>
            <a:r>
              <a:rPr lang="en-GB" dirty="0"/>
              <a:t>Diagnostic tools and biomarkers in upper airway diseases</a:t>
            </a:r>
            <a:r>
              <a:rPr lang="en-GB" baseline="30000" dirty="0"/>
              <a:t>1–4</a:t>
            </a:r>
          </a:p>
        </p:txBody>
      </p:sp>
      <p:sp>
        <p:nvSpPr>
          <p:cNvPr id="3" name="Content Placeholder 2">
            <a:extLst>
              <a:ext uri="{FF2B5EF4-FFF2-40B4-BE49-F238E27FC236}">
                <a16:creationId xmlns:a16="http://schemas.microsoft.com/office/drawing/2014/main" id="{B8F598B7-28BC-DBFE-71CB-FBABA35BB763}"/>
              </a:ext>
            </a:extLst>
          </p:cNvPr>
          <p:cNvSpPr>
            <a:spLocks noGrp="1"/>
          </p:cNvSpPr>
          <p:nvPr>
            <p:ph idx="1"/>
          </p:nvPr>
        </p:nvSpPr>
        <p:spPr>
          <a:xfrm>
            <a:off x="548283" y="1404000"/>
            <a:ext cx="6911296" cy="4452238"/>
          </a:xfrm>
        </p:spPr>
        <p:txBody>
          <a:bodyPr/>
          <a:lstStyle/>
          <a:p>
            <a:r>
              <a:rPr lang="en-GB" dirty="0"/>
              <a:t>Current biomarkers may demonstrate the presence of T2 disease; however, their clinical utility beyond this remains unclear</a:t>
            </a:r>
            <a:r>
              <a:rPr lang="en-GB" baseline="30000" dirty="0"/>
              <a:t>1–3</a:t>
            </a:r>
            <a:endParaRPr lang="en-GB" dirty="0"/>
          </a:p>
          <a:p>
            <a:r>
              <a:rPr lang="en-GB" dirty="0"/>
              <a:t>Other potentially promising techniques include examination of tissue biopsies, determination of cytokine levels in nasal lavage fluid, and nasal cytology</a:t>
            </a:r>
            <a:r>
              <a:rPr lang="en-GB" baseline="30000" dirty="0"/>
              <a:t>1,4</a:t>
            </a:r>
          </a:p>
          <a:p>
            <a:pPr lvl="1"/>
            <a:r>
              <a:rPr lang="en-GB" dirty="0"/>
              <a:t>Nasal cytology provides insight into inflammatory infiltration </a:t>
            </a:r>
            <a:br>
              <a:rPr lang="en-GB" dirty="0"/>
            </a:br>
            <a:r>
              <a:rPr lang="en-GB" dirty="0"/>
              <a:t>in the nasal mucosa, which has allowed for the identification </a:t>
            </a:r>
            <a:br>
              <a:rPr lang="en-GB" dirty="0"/>
            </a:br>
            <a:r>
              <a:rPr lang="en-GB" dirty="0"/>
              <a:t>of specific pathologies in rhinitis and chronic rhinosinusitis</a:t>
            </a:r>
            <a:r>
              <a:rPr lang="en-GB" baseline="30000" dirty="0"/>
              <a:t>5</a:t>
            </a:r>
            <a:endParaRPr lang="en-GB" dirty="0"/>
          </a:p>
          <a:p>
            <a:r>
              <a:rPr lang="en-GB" dirty="0"/>
              <a:t>Further research into biomarkers and other diagnostic tools, which allow for upper airway disease to be accurately subtyped, may lead to </a:t>
            </a:r>
            <a:r>
              <a:rPr lang="en-GB" b="1" dirty="0">
                <a:solidFill>
                  <a:schemeClr val="tx2"/>
                </a:solidFill>
              </a:rPr>
              <a:t>improved outcomes for patients</a:t>
            </a:r>
            <a:r>
              <a:rPr lang="en-GB" baseline="30000" dirty="0"/>
              <a:t>3,4</a:t>
            </a:r>
          </a:p>
        </p:txBody>
      </p:sp>
      <p:sp>
        <p:nvSpPr>
          <p:cNvPr id="4" name="Content Placeholder 3">
            <a:extLst>
              <a:ext uri="{FF2B5EF4-FFF2-40B4-BE49-F238E27FC236}">
                <a16:creationId xmlns:a16="http://schemas.microsoft.com/office/drawing/2014/main" id="{3C08ECAD-20D0-0F52-3EB4-29FB6421D62E}"/>
              </a:ext>
            </a:extLst>
          </p:cNvPr>
          <p:cNvSpPr>
            <a:spLocks noGrp="1"/>
          </p:cNvSpPr>
          <p:nvPr>
            <p:ph sz="quarter" idx="13"/>
          </p:nvPr>
        </p:nvSpPr>
        <p:spPr/>
        <p:txBody>
          <a:bodyPr/>
          <a:lstStyle/>
          <a:p>
            <a:pPr marR="0" lvl="0" algn="l" defTabSz="914400" rtl="0" eaLnBrk="1" fontAlgn="auto" latinLnBrk="0" hangingPunct="1">
              <a:lnSpc>
                <a:spcPct val="100000"/>
              </a:lnSpc>
              <a:spcBef>
                <a:spcPts val="0"/>
              </a:spcBef>
              <a:spcAft>
                <a:spcPts val="0"/>
              </a:spcAft>
              <a:buClrTx/>
              <a:buSzTx/>
              <a:tabLst/>
              <a:defRPr/>
            </a:pPr>
            <a:r>
              <a:rPr lang="en-GB" sz="800" dirty="0"/>
              <a:t>IgE, immunoglobulin E; T2, type 2</a:t>
            </a:r>
            <a:br>
              <a:rPr lang="en-GB" sz="800" dirty="0"/>
            </a:br>
            <a:r>
              <a:rPr lang="en-GB" sz="800" dirty="0"/>
              <a:t>1</a:t>
            </a:r>
            <a:r>
              <a:rPr lang="fr-FR" sz="800" dirty="0"/>
              <a:t>. Bousquet J, et al. Nat </a:t>
            </a:r>
            <a:r>
              <a:rPr lang="fr-FR" sz="800" dirty="0" err="1"/>
              <a:t>Rev</a:t>
            </a:r>
            <a:r>
              <a:rPr lang="fr-FR" sz="800" dirty="0"/>
              <a:t> Dis </a:t>
            </a:r>
            <a:r>
              <a:rPr lang="fr-FR" sz="800" dirty="0" err="1"/>
              <a:t>Primers</a:t>
            </a:r>
            <a:r>
              <a:rPr lang="fr-FR" sz="800" dirty="0"/>
              <a:t> 2020;6:95; 2. </a:t>
            </a:r>
            <a:r>
              <a:rPr kumimoji="0" lang="en-GB" sz="800" b="0" i="0" u="none" strike="noStrike" kern="1200" cap="none" spc="20" normalizeH="0" baseline="0" noProof="0" dirty="0" err="1">
                <a:ln>
                  <a:noFill/>
                </a:ln>
                <a:effectLst/>
                <a:uLnTx/>
                <a:uFillTx/>
                <a:latin typeface="Calibri"/>
                <a:ea typeface="+mn-ea"/>
                <a:cs typeface="+mn-cs"/>
              </a:rPr>
              <a:t>Fokkens</a:t>
            </a:r>
            <a:r>
              <a:rPr kumimoji="0" lang="en-GB" sz="800" b="0" i="0" u="none" strike="noStrike" kern="1200" cap="none" spc="20" normalizeH="0" baseline="0" noProof="0" dirty="0">
                <a:ln>
                  <a:noFill/>
                </a:ln>
                <a:effectLst/>
                <a:uLnTx/>
                <a:uFillTx/>
                <a:latin typeface="Calibri"/>
                <a:ea typeface="+mn-ea"/>
                <a:cs typeface="+mn-cs"/>
              </a:rPr>
              <a:t> W, </a:t>
            </a:r>
            <a:r>
              <a:rPr kumimoji="0" lang="en-GB" sz="800" b="0" i="0" u="none" strike="noStrike" kern="1200" cap="none" spc="20" normalizeH="0" baseline="0" noProof="0" dirty="0" err="1">
                <a:ln>
                  <a:noFill/>
                </a:ln>
                <a:effectLst/>
                <a:uLnTx/>
                <a:uFillTx/>
                <a:latin typeface="Calibri"/>
                <a:ea typeface="+mn-ea"/>
                <a:cs typeface="+mn-cs"/>
              </a:rPr>
              <a:t>Reitsma</a:t>
            </a:r>
            <a:r>
              <a:rPr kumimoji="0" lang="en-GB" sz="800" b="0" i="0" u="none" strike="noStrike" kern="1200" cap="none" spc="20" normalizeH="0" baseline="0" noProof="0" dirty="0">
                <a:ln>
                  <a:noFill/>
                </a:ln>
                <a:effectLst/>
                <a:uLnTx/>
                <a:uFillTx/>
                <a:latin typeface="Calibri"/>
                <a:ea typeface="+mn-ea"/>
                <a:cs typeface="+mn-cs"/>
              </a:rPr>
              <a:t> S. Otolaryngol Clin North Am 2023;56:1–10; 3. </a:t>
            </a:r>
            <a:r>
              <a:rPr lang="en-GB" sz="800" dirty="0" err="1"/>
              <a:t>Miglani</a:t>
            </a:r>
            <a:r>
              <a:rPr lang="en-GB" sz="800" dirty="0"/>
              <a:t> A, et al. Otolaryngol Clin North Am 2023;56:11–22</a:t>
            </a:r>
            <a:r>
              <a:rPr lang="en-US" sz="800" spc="20" dirty="0">
                <a:latin typeface="Calibri"/>
                <a:ea typeface="+mn-ea"/>
                <a:cs typeface="+mn-cs"/>
              </a:rPr>
              <a:t>; 4. </a:t>
            </a:r>
            <a:r>
              <a:rPr lang="en-US" sz="800" dirty="0" err="1"/>
              <a:t>Heffler</a:t>
            </a:r>
            <a:r>
              <a:rPr lang="en-US" sz="800" dirty="0"/>
              <a:t> E, et al. Clin Exp Allergy 2018;48:1092–1106; 5. Caruso C, et al. Front Allergy 2022;3:768408</a:t>
            </a:r>
            <a:endParaRPr lang="en-GB" sz="800" dirty="0"/>
          </a:p>
        </p:txBody>
      </p:sp>
      <p:grpSp>
        <p:nvGrpSpPr>
          <p:cNvPr id="10" name="Group 9">
            <a:extLst>
              <a:ext uri="{FF2B5EF4-FFF2-40B4-BE49-F238E27FC236}">
                <a16:creationId xmlns:a16="http://schemas.microsoft.com/office/drawing/2014/main" id="{883B255B-15DD-1E6A-E6A9-3943A7E3D4B6}"/>
              </a:ext>
            </a:extLst>
          </p:cNvPr>
          <p:cNvGrpSpPr/>
          <p:nvPr/>
        </p:nvGrpSpPr>
        <p:grpSpPr>
          <a:xfrm>
            <a:off x="8003151" y="1365250"/>
            <a:ext cx="3457511" cy="4399159"/>
            <a:chOff x="7946001" y="1748712"/>
            <a:chExt cx="3457511" cy="4399159"/>
          </a:xfrm>
        </p:grpSpPr>
        <p:grpSp>
          <p:nvGrpSpPr>
            <p:cNvPr id="7" name="Group 6">
              <a:extLst>
                <a:ext uri="{FF2B5EF4-FFF2-40B4-BE49-F238E27FC236}">
                  <a16:creationId xmlns:a16="http://schemas.microsoft.com/office/drawing/2014/main" id="{13BA80A4-9F5B-59C3-A5BD-65DDCF9F0862}"/>
                </a:ext>
              </a:extLst>
            </p:cNvPr>
            <p:cNvGrpSpPr/>
            <p:nvPr/>
          </p:nvGrpSpPr>
          <p:grpSpPr>
            <a:xfrm>
              <a:off x="7946001" y="2543998"/>
              <a:ext cx="3457511" cy="3603873"/>
              <a:chOff x="7946001" y="2543998"/>
              <a:chExt cx="3457511" cy="3603873"/>
            </a:xfrm>
          </p:grpSpPr>
          <p:sp>
            <p:nvSpPr>
              <p:cNvPr id="8" name="Flowchart: Connector 7">
                <a:extLst>
                  <a:ext uri="{FF2B5EF4-FFF2-40B4-BE49-F238E27FC236}">
                    <a16:creationId xmlns:a16="http://schemas.microsoft.com/office/drawing/2014/main" id="{64664B04-F46B-6C32-E633-671684EADA55}"/>
                  </a:ext>
                </a:extLst>
              </p:cNvPr>
              <p:cNvSpPr/>
              <p:nvPr/>
            </p:nvSpPr>
            <p:spPr>
              <a:xfrm>
                <a:off x="7946001" y="3388127"/>
                <a:ext cx="1989104" cy="1908000"/>
              </a:xfrm>
              <a:prstGeom prst="flowChartConnector">
                <a:avLst/>
              </a:prstGeom>
              <a:solidFill>
                <a:schemeClr val="tx2">
                  <a:lumMod val="20000"/>
                  <a:lumOff val="80000"/>
                  <a:alpha val="50196"/>
                </a:schemeClr>
              </a:solidFill>
              <a:ln w="19050">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GB" b="1"/>
                  <a:t>Total </a:t>
                </a:r>
                <a:br>
                  <a:rPr lang="en-GB" b="1"/>
                </a:br>
                <a:r>
                  <a:rPr lang="en-GB" b="1"/>
                  <a:t>serum IgE</a:t>
                </a:r>
              </a:p>
            </p:txBody>
          </p:sp>
          <p:sp>
            <p:nvSpPr>
              <p:cNvPr id="9" name="Flowchart: Connector 8">
                <a:extLst>
                  <a:ext uri="{FF2B5EF4-FFF2-40B4-BE49-F238E27FC236}">
                    <a16:creationId xmlns:a16="http://schemas.microsoft.com/office/drawing/2014/main" id="{C11AF94B-EFED-6850-7914-4F4890F0F6F5}"/>
                  </a:ext>
                </a:extLst>
              </p:cNvPr>
              <p:cNvSpPr/>
              <p:nvPr/>
            </p:nvSpPr>
            <p:spPr>
              <a:xfrm>
                <a:off x="9414408" y="4239871"/>
                <a:ext cx="1989104" cy="1908000"/>
              </a:xfrm>
              <a:prstGeom prst="flowChartConnector">
                <a:avLst/>
              </a:prstGeom>
              <a:solidFill>
                <a:schemeClr val="accent2">
                  <a:lumMod val="40000"/>
                  <a:lumOff val="60000"/>
                  <a:alpha val="50196"/>
                </a:schemeClr>
              </a:solidFill>
              <a:ln w="1905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GB" b="1"/>
                  <a:t>Allergen-specific IgE</a:t>
                </a:r>
              </a:p>
            </p:txBody>
          </p:sp>
          <p:sp>
            <p:nvSpPr>
              <p:cNvPr id="5" name="Flowchart: Connector 4">
                <a:extLst>
                  <a:ext uri="{FF2B5EF4-FFF2-40B4-BE49-F238E27FC236}">
                    <a16:creationId xmlns:a16="http://schemas.microsoft.com/office/drawing/2014/main" id="{B651F2BC-AB63-7B7A-3B0E-6379E49A6780}"/>
                  </a:ext>
                </a:extLst>
              </p:cNvPr>
              <p:cNvSpPr/>
              <p:nvPr/>
            </p:nvSpPr>
            <p:spPr>
              <a:xfrm>
                <a:off x="9414408" y="2543998"/>
                <a:ext cx="1989104" cy="1908000"/>
              </a:xfrm>
              <a:prstGeom prst="flowChartConnector">
                <a:avLst/>
              </a:prstGeom>
              <a:solidFill>
                <a:schemeClr val="bg2">
                  <a:lumMod val="40000"/>
                  <a:lumOff val="60000"/>
                  <a:alpha val="50196"/>
                </a:schemeClr>
              </a:solidFill>
              <a:ln w="19050"/>
            </p:spPr>
            <p:style>
              <a:lnRef idx="2">
                <a:schemeClr val="accent4"/>
              </a:lnRef>
              <a:fillRef idx="1">
                <a:schemeClr val="lt1"/>
              </a:fillRef>
              <a:effectRef idx="0">
                <a:schemeClr val="accent4"/>
              </a:effectRef>
              <a:fontRef idx="minor">
                <a:schemeClr val="dk1"/>
              </a:fontRef>
            </p:style>
            <p:txBody>
              <a:bodyPr rtlCol="0" anchor="ctr"/>
              <a:lstStyle/>
              <a:p>
                <a:pPr algn="ctr"/>
                <a:r>
                  <a:rPr lang="en-GB" b="1">
                    <a:solidFill>
                      <a:schemeClr val="tx1"/>
                    </a:solidFill>
                  </a:rPr>
                  <a:t>Blood eosinophils</a:t>
                </a:r>
              </a:p>
            </p:txBody>
          </p:sp>
        </p:grpSp>
        <p:sp>
          <p:nvSpPr>
            <p:cNvPr id="12" name="TextBox 11">
              <a:extLst>
                <a:ext uri="{FF2B5EF4-FFF2-40B4-BE49-F238E27FC236}">
                  <a16:creationId xmlns:a16="http://schemas.microsoft.com/office/drawing/2014/main" id="{9D8B998D-8B97-AD70-B662-230C3ABBC31C}"/>
                </a:ext>
              </a:extLst>
            </p:cNvPr>
            <p:cNvSpPr txBox="1"/>
            <p:nvPr/>
          </p:nvSpPr>
          <p:spPr>
            <a:xfrm>
              <a:off x="8143668" y="1748712"/>
              <a:ext cx="3062177" cy="646331"/>
            </a:xfrm>
            <a:prstGeom prst="rect">
              <a:avLst/>
            </a:prstGeom>
            <a:noFill/>
            <a:ln>
              <a:noFill/>
            </a:ln>
          </p:spPr>
          <p:txBody>
            <a:bodyPr wrap="square" rtlCol="0">
              <a:spAutoFit/>
            </a:bodyPr>
            <a:lstStyle/>
            <a:p>
              <a:pPr algn="ctr"/>
              <a:r>
                <a:rPr kumimoji="0" lang="en-US" b="1" i="0" u="none" strike="noStrike" kern="1200" cap="none" spc="0" normalizeH="0" baseline="0" noProof="0" dirty="0">
                  <a:ln>
                    <a:noFill/>
                  </a:ln>
                  <a:effectLst/>
                  <a:uLnTx/>
                  <a:uFillTx/>
                  <a:ea typeface="+mn-ea"/>
                  <a:cs typeface="Arial" panose="020B0604020202020204" pitchFamily="34" charset="0"/>
                </a:rPr>
                <a:t>Currently available biomarkers include:</a:t>
              </a:r>
              <a:r>
                <a:rPr kumimoji="0" lang="en-US" b="1" i="0" u="none" strike="noStrike" kern="1200" cap="none" spc="0" normalizeH="0" baseline="30000" noProof="0" dirty="0">
                  <a:ln>
                    <a:noFill/>
                  </a:ln>
                  <a:effectLst/>
                  <a:uLnTx/>
                  <a:uFillTx/>
                  <a:ea typeface="+mn-ea"/>
                  <a:cs typeface="Arial" panose="020B0604020202020204" pitchFamily="34" charset="0"/>
                </a:rPr>
                <a:t>1–3</a:t>
              </a:r>
            </a:p>
          </p:txBody>
        </p:sp>
      </p:grpSp>
    </p:spTree>
    <p:extLst>
      <p:ext uri="{BB962C8B-B14F-4D97-AF65-F5344CB8AC3E}">
        <p14:creationId xmlns:p14="http://schemas.microsoft.com/office/powerpoint/2010/main" val="424823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24EA9-9197-8DC3-20CE-0860BCD0597A}"/>
              </a:ext>
            </a:extLst>
          </p:cNvPr>
          <p:cNvSpPr>
            <a:spLocks noGrp="1"/>
          </p:cNvSpPr>
          <p:nvPr>
            <p:ph type="title"/>
          </p:nvPr>
        </p:nvSpPr>
        <p:spPr/>
        <p:txBody>
          <a:bodyPr/>
          <a:lstStyle/>
          <a:p>
            <a:r>
              <a:rPr lang="en-GB" dirty="0"/>
              <a:t>Allergic and non-allergic rhinitis represent heterogenous conditions associated with significant disease burden</a:t>
            </a:r>
            <a:r>
              <a:rPr lang="en-GB" baseline="30000" dirty="0"/>
              <a:t>1,2</a:t>
            </a:r>
          </a:p>
        </p:txBody>
      </p:sp>
      <p:sp>
        <p:nvSpPr>
          <p:cNvPr id="3" name="Content Placeholder 2">
            <a:extLst>
              <a:ext uri="{FF2B5EF4-FFF2-40B4-BE49-F238E27FC236}">
                <a16:creationId xmlns:a16="http://schemas.microsoft.com/office/drawing/2014/main" id="{BC8541B3-AB24-B034-4AFA-4BACDC74A750}"/>
              </a:ext>
            </a:extLst>
          </p:cNvPr>
          <p:cNvSpPr>
            <a:spLocks noGrp="1"/>
          </p:cNvSpPr>
          <p:nvPr>
            <p:ph idx="1"/>
          </p:nvPr>
        </p:nvSpPr>
        <p:spPr>
          <a:xfrm>
            <a:off x="557213" y="4229327"/>
            <a:ext cx="11095200" cy="720000"/>
          </a:xfrm>
        </p:spPr>
        <p:txBody>
          <a:bodyPr/>
          <a:lstStyle/>
          <a:p>
            <a:pPr marL="0" indent="0" algn="ctr">
              <a:buNone/>
            </a:pPr>
            <a:endParaRPr lang="en-GB" b="1" dirty="0">
              <a:solidFill>
                <a:schemeClr val="tx2"/>
              </a:solidFill>
            </a:endParaRPr>
          </a:p>
          <a:p>
            <a:pPr marL="0" indent="0" algn="ctr">
              <a:buNone/>
            </a:pPr>
            <a:r>
              <a:rPr lang="en-GB" b="1" dirty="0">
                <a:solidFill>
                  <a:schemeClr val="tx2"/>
                </a:solidFill>
              </a:rPr>
              <a:t>35–50% of patients </a:t>
            </a:r>
            <a:r>
              <a:rPr lang="en-GB" dirty="0"/>
              <a:t>may have an overlap of allergic and nonallergic rhinitis</a:t>
            </a:r>
            <a:r>
              <a:rPr lang="en-GB" baseline="30000" dirty="0"/>
              <a:t>2*</a:t>
            </a:r>
          </a:p>
          <a:p>
            <a:pPr marL="0" indent="0" algn="ctr">
              <a:buNone/>
            </a:pPr>
            <a:r>
              <a:rPr lang="en-GB" b="1" dirty="0">
                <a:solidFill>
                  <a:schemeClr val="tx2"/>
                </a:solidFill>
              </a:rPr>
              <a:t>Novel, reliable biomarkers</a:t>
            </a:r>
            <a:r>
              <a:rPr lang="en-GB" dirty="0"/>
              <a:t> to phenotype and endotype patients </a:t>
            </a:r>
            <a:br>
              <a:rPr lang="en-GB" dirty="0"/>
            </a:br>
            <a:r>
              <a:rPr lang="en-GB" dirty="0"/>
              <a:t>with rhinitis are needed for the</a:t>
            </a:r>
            <a:r>
              <a:rPr lang="en-GB" b="1" dirty="0">
                <a:solidFill>
                  <a:schemeClr val="tx2"/>
                </a:solidFill>
              </a:rPr>
              <a:t> improvement of patient care</a:t>
            </a:r>
            <a:r>
              <a:rPr lang="en-GB" baseline="30000" dirty="0"/>
              <a:t>2,7</a:t>
            </a:r>
          </a:p>
        </p:txBody>
      </p:sp>
      <p:sp>
        <p:nvSpPr>
          <p:cNvPr id="4" name="Content Placeholder 3">
            <a:extLst>
              <a:ext uri="{FF2B5EF4-FFF2-40B4-BE49-F238E27FC236}">
                <a16:creationId xmlns:a16="http://schemas.microsoft.com/office/drawing/2014/main" id="{E055D174-F250-FFC7-2569-33C263BEA763}"/>
              </a:ext>
            </a:extLst>
          </p:cNvPr>
          <p:cNvSpPr>
            <a:spLocks noGrp="1"/>
          </p:cNvSpPr>
          <p:nvPr>
            <p:ph sz="quarter" idx="13"/>
          </p:nvPr>
        </p:nvSpPr>
        <p:spPr/>
        <p:txBody>
          <a:bodyPr/>
          <a:lstStyle/>
          <a:p>
            <a:r>
              <a:rPr lang="en-GB" sz="800" dirty="0"/>
              <a:t>*Based on a study of 656 patients with a physician diagnosis of allergic rhinitis (n=404), mixed rhinitis (n=129) or non-allergic rhinitis (n=123)</a:t>
            </a:r>
            <a:r>
              <a:rPr lang="en-GB" sz="800" baseline="30000" dirty="0"/>
              <a:t>2</a:t>
            </a:r>
            <a:br>
              <a:rPr lang="en-GB" sz="800" dirty="0"/>
            </a:br>
            <a:r>
              <a:rPr lang="en-GB" sz="800" dirty="0"/>
              <a:t>FeNO, fractional exhaled nitric oxide; ILC, innate lymphoid cell; IgE, immunoglobulin E; PGD2, prostaglandin 2; Th, T helper </a:t>
            </a:r>
          </a:p>
          <a:p>
            <a:r>
              <a:rPr lang="en-GB" sz="800" dirty="0"/>
              <a:t>1. </a:t>
            </a:r>
            <a:r>
              <a:rPr lang="en-GB" sz="800" dirty="0" err="1"/>
              <a:t>Hellings</a:t>
            </a:r>
            <a:r>
              <a:rPr lang="en-GB" sz="800" dirty="0"/>
              <a:t> PW, et al. Allergy 2017;72:1657–1665; 2. </a:t>
            </a:r>
            <a:r>
              <a:rPr lang="en-GB" sz="800" dirty="0" err="1"/>
              <a:t>Greiwe</a:t>
            </a:r>
            <a:r>
              <a:rPr lang="en-GB" sz="800" dirty="0"/>
              <a:t> JC, Bernstein JA. J Clin Med 2019;8:2019; 3. </a:t>
            </a:r>
            <a:r>
              <a:rPr lang="en-GB" sz="800" dirty="0" err="1"/>
              <a:t>Breiteneder</a:t>
            </a:r>
            <a:r>
              <a:rPr lang="en-GB" sz="800" dirty="0"/>
              <a:t> H, et al. Allergy 2020;75:3039–3068; 4. </a:t>
            </a:r>
            <a:r>
              <a:rPr lang="en-GB" sz="800" dirty="0" err="1"/>
              <a:t>Fokkens</a:t>
            </a:r>
            <a:r>
              <a:rPr lang="en-GB" sz="800" dirty="0"/>
              <a:t> WJ, et al. Rhinology 2020;58:1–464; 5. </a:t>
            </a:r>
            <a:r>
              <a:rPr lang="en-GB" sz="800" dirty="0" err="1"/>
              <a:t>Yii</a:t>
            </a:r>
            <a:r>
              <a:rPr lang="en-GB" sz="800" dirty="0"/>
              <a:t> AC, et al. Allergy 2018;73:1964–1978; 6. </a:t>
            </a:r>
            <a:r>
              <a:rPr lang="en-GB" sz="800" dirty="0" err="1"/>
              <a:t>Heffler</a:t>
            </a:r>
            <a:r>
              <a:rPr lang="en-GB" sz="800" dirty="0"/>
              <a:t> E, et al. Clin Exp Allergy 2018;48:1092–1106; 7. Bousquet J, et al. Nat Rev Dis Primers 2020;6:95</a:t>
            </a:r>
          </a:p>
        </p:txBody>
      </p:sp>
      <p:graphicFrame>
        <p:nvGraphicFramePr>
          <p:cNvPr id="6" name="Table 16">
            <a:extLst>
              <a:ext uri="{FF2B5EF4-FFF2-40B4-BE49-F238E27FC236}">
                <a16:creationId xmlns:a16="http://schemas.microsoft.com/office/drawing/2014/main" id="{0DE3DA44-4304-71A3-6771-0284B36C0F71}"/>
              </a:ext>
            </a:extLst>
          </p:cNvPr>
          <p:cNvGraphicFramePr>
            <a:graphicFrameLocks noGrp="1"/>
          </p:cNvGraphicFramePr>
          <p:nvPr>
            <p:extLst>
              <p:ext uri="{D42A27DB-BD31-4B8C-83A1-F6EECF244321}">
                <p14:modId xmlns:p14="http://schemas.microsoft.com/office/powerpoint/2010/main" val="4011853100"/>
              </p:ext>
            </p:extLst>
          </p:nvPr>
        </p:nvGraphicFramePr>
        <p:xfrm>
          <a:off x="930000" y="1394663"/>
          <a:ext cx="10332000" cy="3045600"/>
        </p:xfrm>
        <a:graphic>
          <a:graphicData uri="http://schemas.openxmlformats.org/drawingml/2006/table">
            <a:tbl>
              <a:tblPr firstRow="1" bandRow="1">
                <a:tableStyleId>{5C22544A-7EE6-4342-B048-85BDC9FD1C3A}</a:tableStyleId>
              </a:tblPr>
              <a:tblGrid>
                <a:gridCol w="2404800">
                  <a:extLst>
                    <a:ext uri="{9D8B030D-6E8A-4147-A177-3AD203B41FA5}">
                      <a16:colId xmlns:a16="http://schemas.microsoft.com/office/drawing/2014/main" val="546294348"/>
                    </a:ext>
                  </a:extLst>
                </a:gridCol>
                <a:gridCol w="3963600">
                  <a:extLst>
                    <a:ext uri="{9D8B030D-6E8A-4147-A177-3AD203B41FA5}">
                      <a16:colId xmlns:a16="http://schemas.microsoft.com/office/drawing/2014/main" val="3320582870"/>
                    </a:ext>
                  </a:extLst>
                </a:gridCol>
                <a:gridCol w="3963600">
                  <a:extLst>
                    <a:ext uri="{9D8B030D-6E8A-4147-A177-3AD203B41FA5}">
                      <a16:colId xmlns:a16="http://schemas.microsoft.com/office/drawing/2014/main" val="3588586334"/>
                    </a:ext>
                  </a:extLst>
                </a:gridCol>
              </a:tblGrid>
              <a:tr h="540000">
                <a:tc>
                  <a:txBody>
                    <a:bodyPr/>
                    <a:lstStyle/>
                    <a:p>
                      <a:pPr algn="ctr"/>
                      <a:r>
                        <a:rPr lang="en-US" sz="1800" b="1" dirty="0">
                          <a:solidFill>
                            <a:schemeClr val="bg1"/>
                          </a:solidFill>
                          <a:latin typeface="+mn-lt"/>
                        </a:rPr>
                        <a:t>Subtypes</a:t>
                      </a:r>
                    </a:p>
                  </a:txBody>
                  <a:tcPr anchor="ctr">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1800" b="1" dirty="0">
                          <a:solidFill>
                            <a:schemeClr val="bg1"/>
                          </a:solidFill>
                          <a:latin typeface="+mn-lt"/>
                        </a:rPr>
                        <a:t>Allergic rhinitis </a:t>
                      </a:r>
                    </a:p>
                  </a:txBody>
                  <a:tcPr anchor="ctr">
                    <a:lnL w="12700" cap="flat" cmpd="sng" algn="ctr">
                      <a:solidFill>
                        <a:schemeClr val="bg1"/>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1800" b="1">
                          <a:solidFill>
                            <a:schemeClr val="bg1"/>
                          </a:solidFill>
                        </a:rPr>
                        <a:t>Nonallergic rhinitis </a:t>
                      </a:r>
                      <a:endParaRPr lang="en-US" sz="1800" b="1">
                        <a:solidFill>
                          <a:schemeClr val="bg1"/>
                        </a:solidFill>
                        <a:latin typeface="+mn-lt"/>
                      </a:endParaRPr>
                    </a:p>
                  </a:txBody>
                  <a:tcPr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val="2814640327"/>
                  </a:ext>
                </a:extLst>
              </a:tr>
              <a:tr h="835200">
                <a:tc>
                  <a:txBody>
                    <a:bodyPr/>
                    <a:lstStyle/>
                    <a:p>
                      <a:pPr algn="ctr"/>
                      <a:r>
                        <a:rPr lang="en-US" sz="1600" b="0" dirty="0">
                          <a:solidFill>
                            <a:schemeClr val="tx1"/>
                          </a:solidFill>
                          <a:latin typeface="+mn-lt"/>
                        </a:rPr>
                        <a:t>Effector cells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b="0" u="none" strike="noStrike" kern="1200" baseline="0" dirty="0">
                          <a:solidFill>
                            <a:schemeClr val="tx1"/>
                          </a:solidFill>
                        </a:rPr>
                        <a:t>Eosinophil, mast cell, basophil, </a:t>
                      </a:r>
                      <a:br>
                        <a:rPr lang="en-US" sz="1600" b="0" u="none" strike="noStrike" kern="1200" baseline="0" dirty="0">
                          <a:solidFill>
                            <a:schemeClr val="tx1"/>
                          </a:solidFill>
                        </a:rPr>
                      </a:br>
                      <a:r>
                        <a:rPr lang="en-US" sz="1600" b="0" u="none" strike="noStrike" kern="1200" baseline="0" dirty="0">
                          <a:solidFill>
                            <a:schemeClr val="tx1"/>
                          </a:solidFill>
                        </a:rPr>
                        <a:t>B cell, Th2 cell</a:t>
                      </a:r>
                      <a:r>
                        <a:rPr lang="en-US" sz="1600" b="0" u="none" strike="noStrike" kern="1200" baseline="30000" dirty="0">
                          <a:solidFill>
                            <a:schemeClr val="tx1"/>
                          </a:solidFill>
                        </a:rPr>
                        <a:t>3</a:t>
                      </a:r>
                      <a:endParaRPr lang="en-US" sz="1600" b="0" baseline="300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b="0" u="none" strike="noStrike" kern="1200" baseline="0" dirty="0">
                          <a:solidFill>
                            <a:schemeClr val="tx1"/>
                          </a:solidFill>
                        </a:rPr>
                        <a:t>Eosinophil, ILC2,</a:t>
                      </a:r>
                      <a:r>
                        <a:rPr lang="en-US" sz="1600" b="0" u="none" strike="noStrike" kern="1200" baseline="-25000" dirty="0">
                          <a:solidFill>
                            <a:schemeClr val="tx1"/>
                          </a:solidFill>
                        </a:rPr>
                        <a:t> </a:t>
                      </a:r>
                      <a:r>
                        <a:rPr lang="en-US" sz="1600" b="0" u="none" strike="noStrike" kern="1200" baseline="0" dirty="0">
                          <a:solidFill>
                            <a:schemeClr val="tx1"/>
                          </a:solidFill>
                        </a:rPr>
                        <a:t>mast cell</a:t>
                      </a:r>
                      <a:r>
                        <a:rPr lang="en-US" sz="1600" b="0" u="none" strike="noStrike" kern="1200" baseline="30000" dirty="0">
                          <a:solidFill>
                            <a:schemeClr val="tx1"/>
                          </a:solidFill>
                        </a:rPr>
                        <a:t>5,6</a:t>
                      </a:r>
                      <a:endParaRPr lang="en-US" sz="1600" b="0" baseline="300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2441260"/>
                  </a:ext>
                </a:extLst>
              </a:tr>
              <a:tr h="835200">
                <a:tc>
                  <a:txBody>
                    <a:bodyPr/>
                    <a:lstStyle/>
                    <a:p>
                      <a:pPr algn="ctr"/>
                      <a:r>
                        <a:rPr lang="en-US" sz="1600" b="0">
                          <a:solidFill>
                            <a:schemeClr val="tx1"/>
                          </a:solidFill>
                          <a:latin typeface="+mn-lt"/>
                        </a:rPr>
                        <a:t>Primary biomarkers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GB" sz="1600" b="0" dirty="0">
                          <a:solidFill>
                            <a:schemeClr val="tx1"/>
                          </a:solidFill>
                        </a:rPr>
                        <a:t>IgE, FeNO, </a:t>
                      </a:r>
                      <a:r>
                        <a:rPr lang="en-GB" sz="1600" b="0" dirty="0" err="1">
                          <a:solidFill>
                            <a:schemeClr val="tx1"/>
                          </a:solidFill>
                        </a:rPr>
                        <a:t>periostin</a:t>
                      </a:r>
                      <a:r>
                        <a:rPr lang="en-GB" sz="1600" b="0" dirty="0">
                          <a:solidFill>
                            <a:schemeClr val="tx1"/>
                          </a:solidFill>
                        </a:rPr>
                        <a:t>, PGD2 signalling</a:t>
                      </a:r>
                      <a:r>
                        <a:rPr lang="en-GB" sz="1600" b="0" baseline="30000" dirty="0">
                          <a:solidFill>
                            <a:schemeClr val="tx1"/>
                          </a:solidFill>
                        </a:rPr>
                        <a:t>3</a:t>
                      </a:r>
                      <a:endParaRPr lang="en-US" sz="1600" b="0" baseline="300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1600" b="0">
                          <a:solidFill>
                            <a:schemeClr val="tx1"/>
                          </a:solidFill>
                          <a:latin typeface="+mn-lt"/>
                        </a:rPr>
                        <a:t>–</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73480417"/>
                  </a:ext>
                </a:extLst>
              </a:tr>
              <a:tr h="835200">
                <a:tc>
                  <a:txBody>
                    <a:bodyPr/>
                    <a:lstStyle/>
                    <a:p>
                      <a:pPr algn="ctr"/>
                      <a:r>
                        <a:rPr lang="en-US" sz="1600" b="0">
                          <a:solidFill>
                            <a:schemeClr val="tx1"/>
                          </a:solidFill>
                          <a:latin typeface="+mn-lt"/>
                        </a:rPr>
                        <a:t>Clinical features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US" sz="1600" b="0" dirty="0">
                          <a:solidFill>
                            <a:schemeClr val="tx1"/>
                          </a:solidFill>
                          <a:latin typeface="+mn-lt"/>
                        </a:rPr>
                        <a:t>Nasal obstruction, rhinorrhea, sneezing, loss of smell, nasal/palatal itch</a:t>
                      </a:r>
                      <a:r>
                        <a:rPr lang="en-US" sz="1600" b="0" baseline="30000" dirty="0">
                          <a:solidFill>
                            <a:schemeClr val="tx1"/>
                          </a:solidFill>
                          <a:latin typeface="+mn-lt"/>
                        </a:rPr>
                        <a:t>2,4</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US" sz="1600" b="0" dirty="0">
                          <a:solidFill>
                            <a:schemeClr val="tx1"/>
                          </a:solidFill>
                          <a:latin typeface="+mn-lt"/>
                        </a:rPr>
                        <a:t>Nasal obstruction, rhinorrhea, </a:t>
                      </a:r>
                      <a:br>
                        <a:rPr lang="en-US" sz="1600" b="0" dirty="0">
                          <a:solidFill>
                            <a:schemeClr val="tx1"/>
                          </a:solidFill>
                          <a:latin typeface="+mn-lt"/>
                        </a:rPr>
                      </a:br>
                      <a:r>
                        <a:rPr lang="en-US" sz="1600" b="0" dirty="0">
                          <a:solidFill>
                            <a:schemeClr val="tx1"/>
                          </a:solidFill>
                          <a:latin typeface="+mn-lt"/>
                        </a:rPr>
                        <a:t>sinus headaches, post-nasal drip</a:t>
                      </a:r>
                      <a:r>
                        <a:rPr lang="en-US" sz="1600" b="0" baseline="30000" dirty="0">
                          <a:solidFill>
                            <a:schemeClr val="tx1"/>
                          </a:solidFill>
                          <a:latin typeface="+mn-lt"/>
                        </a:rPr>
                        <a:t>2,4</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1457895"/>
                  </a:ext>
                </a:extLst>
              </a:tr>
            </a:tbl>
          </a:graphicData>
        </a:graphic>
      </p:graphicFrame>
    </p:spTree>
    <p:extLst>
      <p:ext uri="{BB962C8B-B14F-4D97-AF65-F5344CB8AC3E}">
        <p14:creationId xmlns:p14="http://schemas.microsoft.com/office/powerpoint/2010/main" val="741905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8DB2D9-0307-453F-8C29-CB960681C7BA}"/>
              </a:ext>
            </a:extLst>
          </p:cNvPr>
          <p:cNvSpPr>
            <a:spLocks noGrp="1"/>
          </p:cNvSpPr>
          <p:nvPr>
            <p:ph type="title"/>
          </p:nvPr>
        </p:nvSpPr>
        <p:spPr/>
        <p:txBody>
          <a:bodyPr anchor="b">
            <a:normAutofit/>
          </a:bodyPr>
          <a:lstStyle/>
          <a:p>
            <a:r>
              <a:rPr lang="en-US" sz="2400"/>
              <a:t>CRSwNP represents heterogeneous, and often overlapping, endotypes</a:t>
            </a:r>
            <a:r>
              <a:rPr lang="en-US" sz="2400" baseline="30000"/>
              <a:t>1–4</a:t>
            </a:r>
          </a:p>
        </p:txBody>
      </p:sp>
      <p:sp>
        <p:nvSpPr>
          <p:cNvPr id="4" name="Content Placeholder 3">
            <a:extLst>
              <a:ext uri="{FF2B5EF4-FFF2-40B4-BE49-F238E27FC236}">
                <a16:creationId xmlns:a16="http://schemas.microsoft.com/office/drawing/2014/main" id="{709DF690-8ED8-0AE4-2DAA-AF8405D31B6B}"/>
              </a:ext>
            </a:extLst>
          </p:cNvPr>
          <p:cNvSpPr>
            <a:spLocks noGrp="1"/>
          </p:cNvSpPr>
          <p:nvPr>
            <p:ph sz="quarter" idx="13"/>
          </p:nvPr>
        </p:nvSpPr>
        <p:spPr/>
        <p:txBody>
          <a:bodyPr/>
          <a:lstStyle/>
          <a:p>
            <a:r>
              <a:rPr lang="en-US" sz="800" dirty="0"/>
              <a:t>CD, cluster of differentiation; CRSwNP, chronic rhinosinusitis with nasal polyps; IFN</a:t>
            </a:r>
            <a:r>
              <a:rPr lang="el-GR" sz="800" dirty="0"/>
              <a:t>, </a:t>
            </a:r>
            <a:r>
              <a:rPr lang="en-US" sz="800" dirty="0"/>
              <a:t>interferon; IL, interleukin; ILC, innate lymphoid cell; IL, interleukin; NK, natural killer; Th, T helper</a:t>
            </a:r>
            <a:br>
              <a:rPr lang="en-US" sz="800" dirty="0"/>
            </a:br>
            <a:r>
              <a:rPr lang="en-US" sz="800" dirty="0"/>
              <a:t>1. </a:t>
            </a:r>
            <a:r>
              <a:rPr lang="en-US" sz="800" dirty="0" err="1"/>
              <a:t>Tomassen</a:t>
            </a:r>
            <a:r>
              <a:rPr lang="en-US" sz="800" dirty="0"/>
              <a:t> P, et al. J Allergy Clin Immunol 2016;137:1449–1456; 2. </a:t>
            </a:r>
            <a:r>
              <a:rPr lang="en-US" sz="800" dirty="0" err="1"/>
              <a:t>Staudacher</a:t>
            </a:r>
            <a:r>
              <a:rPr lang="en-US" sz="800" dirty="0"/>
              <a:t> AG, et al. Ann Allergy Asthma Immunol 2020;124:318–325; 3. Hao D, et al. J </a:t>
            </a:r>
            <a:r>
              <a:rPr lang="en-US" sz="800" dirty="0" err="1"/>
              <a:t>Inflamm</a:t>
            </a:r>
            <a:r>
              <a:rPr lang="en-US" sz="800" dirty="0"/>
              <a:t> Res 2022;15:5557–5565; 4. Stevens WW, et al. J Allergy Clin Immunol </a:t>
            </a:r>
            <a:r>
              <a:rPr lang="en-US" sz="800" dirty="0" err="1"/>
              <a:t>Pract</a:t>
            </a:r>
            <a:r>
              <a:rPr lang="en-US" sz="800" dirty="0"/>
              <a:t> 2019;7:2812–2820</a:t>
            </a:r>
          </a:p>
        </p:txBody>
      </p:sp>
      <p:sp>
        <p:nvSpPr>
          <p:cNvPr id="2" name="TextBox 1">
            <a:extLst>
              <a:ext uri="{FF2B5EF4-FFF2-40B4-BE49-F238E27FC236}">
                <a16:creationId xmlns:a16="http://schemas.microsoft.com/office/drawing/2014/main" id="{5E92745C-200D-19E3-7EC2-F7A993FC8318}"/>
              </a:ext>
            </a:extLst>
          </p:cNvPr>
          <p:cNvSpPr txBox="1"/>
          <p:nvPr/>
        </p:nvSpPr>
        <p:spPr>
          <a:xfrm>
            <a:off x="495301" y="4469893"/>
            <a:ext cx="11201399" cy="1566386"/>
          </a:xfrm>
          <a:prstGeom prst="roundRect">
            <a:avLst/>
          </a:prstGeom>
          <a:noFill/>
          <a:ln>
            <a:noFill/>
          </a:ln>
          <a:effectLst/>
        </p:spPr>
        <p:txBody>
          <a:bodyPr wrap="square" rtlCol="0">
            <a:spAutoFit/>
          </a:bodyPr>
          <a:lstStyle/>
          <a:p>
            <a:pPr algn="ctr">
              <a:buClr>
                <a:schemeClr val="accent1"/>
              </a:buClr>
            </a:pPr>
            <a:r>
              <a:rPr lang="en-GB" dirty="0"/>
              <a:t>Despite a growing focus on endotypes in CRSwNP, </a:t>
            </a:r>
            <a:br>
              <a:rPr lang="en-GB" dirty="0"/>
            </a:br>
            <a:r>
              <a:rPr lang="en-GB" b="1" dirty="0">
                <a:solidFill>
                  <a:schemeClr val="tx2"/>
                </a:solidFill>
              </a:rPr>
              <a:t>many patients cannot be categorised to a single endotype</a:t>
            </a:r>
            <a:r>
              <a:rPr lang="en-GB" baseline="30000" dirty="0"/>
              <a:t>3,4</a:t>
            </a:r>
          </a:p>
          <a:p>
            <a:pPr algn="ctr">
              <a:buClr>
                <a:schemeClr val="accent1"/>
              </a:buClr>
            </a:pPr>
            <a:endParaRPr lang="en-GB" sz="1050" dirty="0"/>
          </a:p>
          <a:p>
            <a:pPr algn="ctr">
              <a:buClr>
                <a:schemeClr val="accent1"/>
              </a:buClr>
            </a:pPr>
            <a:r>
              <a:rPr lang="en-GB" dirty="0"/>
              <a:t>Approximately </a:t>
            </a:r>
            <a:r>
              <a:rPr lang="en-GB" b="1" dirty="0">
                <a:solidFill>
                  <a:schemeClr val="tx2"/>
                </a:solidFill>
              </a:rPr>
              <a:t>26–63%</a:t>
            </a:r>
            <a:r>
              <a:rPr lang="en-GB" dirty="0"/>
              <a:t> of patients with CRSwNP show evidence of having a </a:t>
            </a:r>
            <a:r>
              <a:rPr lang="en-GB" b="1" dirty="0">
                <a:solidFill>
                  <a:schemeClr val="tx2"/>
                </a:solidFill>
              </a:rPr>
              <a:t>mixed endotype</a:t>
            </a:r>
            <a:r>
              <a:rPr lang="en-GB" dirty="0"/>
              <a:t>, </a:t>
            </a:r>
            <a:br>
              <a:rPr lang="en-GB" dirty="0"/>
            </a:br>
            <a:r>
              <a:rPr lang="en-GB" dirty="0"/>
              <a:t>while </a:t>
            </a:r>
            <a:r>
              <a:rPr lang="en-GB" b="1" dirty="0">
                <a:solidFill>
                  <a:schemeClr val="tx2"/>
                </a:solidFill>
              </a:rPr>
              <a:t>9%</a:t>
            </a:r>
            <a:r>
              <a:rPr lang="en-GB" dirty="0">
                <a:solidFill>
                  <a:schemeClr val="tx2"/>
                </a:solidFill>
              </a:rPr>
              <a:t> </a:t>
            </a:r>
            <a:r>
              <a:rPr lang="en-GB" b="1" dirty="0">
                <a:solidFill>
                  <a:schemeClr val="tx2"/>
                </a:solidFill>
              </a:rPr>
              <a:t>show no detectable endotype </a:t>
            </a:r>
            <a:r>
              <a:rPr lang="en-GB" dirty="0"/>
              <a:t>based on current biomarkers</a:t>
            </a:r>
            <a:r>
              <a:rPr lang="en-GB" baseline="30000" dirty="0"/>
              <a:t>3,4</a:t>
            </a:r>
          </a:p>
        </p:txBody>
      </p:sp>
      <p:graphicFrame>
        <p:nvGraphicFramePr>
          <p:cNvPr id="3" name="Table 16">
            <a:extLst>
              <a:ext uri="{FF2B5EF4-FFF2-40B4-BE49-F238E27FC236}">
                <a16:creationId xmlns:a16="http://schemas.microsoft.com/office/drawing/2014/main" id="{F7ADFD48-B62F-8BC6-033C-82D0FF0B5A37}"/>
              </a:ext>
            </a:extLst>
          </p:cNvPr>
          <p:cNvGraphicFramePr>
            <a:graphicFrameLocks noGrp="1"/>
          </p:cNvGraphicFramePr>
          <p:nvPr>
            <p:extLst>
              <p:ext uri="{D42A27DB-BD31-4B8C-83A1-F6EECF244321}">
                <p14:modId xmlns:p14="http://schemas.microsoft.com/office/powerpoint/2010/main" val="4262047276"/>
              </p:ext>
            </p:extLst>
          </p:nvPr>
        </p:nvGraphicFramePr>
        <p:xfrm>
          <a:off x="930000" y="1394663"/>
          <a:ext cx="10332000" cy="3045600"/>
        </p:xfrm>
        <a:graphic>
          <a:graphicData uri="http://schemas.openxmlformats.org/drawingml/2006/table">
            <a:tbl>
              <a:tblPr firstRow="1" bandRow="1">
                <a:tableStyleId>{5C22544A-7EE6-4342-B048-85BDC9FD1C3A}</a:tableStyleId>
              </a:tblPr>
              <a:tblGrid>
                <a:gridCol w="2404800">
                  <a:extLst>
                    <a:ext uri="{9D8B030D-6E8A-4147-A177-3AD203B41FA5}">
                      <a16:colId xmlns:a16="http://schemas.microsoft.com/office/drawing/2014/main" val="546294348"/>
                    </a:ext>
                  </a:extLst>
                </a:gridCol>
                <a:gridCol w="2642400">
                  <a:extLst>
                    <a:ext uri="{9D8B030D-6E8A-4147-A177-3AD203B41FA5}">
                      <a16:colId xmlns:a16="http://schemas.microsoft.com/office/drawing/2014/main" val="3320582870"/>
                    </a:ext>
                  </a:extLst>
                </a:gridCol>
                <a:gridCol w="2642400">
                  <a:extLst>
                    <a:ext uri="{9D8B030D-6E8A-4147-A177-3AD203B41FA5}">
                      <a16:colId xmlns:a16="http://schemas.microsoft.com/office/drawing/2014/main" val="3588586334"/>
                    </a:ext>
                  </a:extLst>
                </a:gridCol>
                <a:gridCol w="2642400">
                  <a:extLst>
                    <a:ext uri="{9D8B030D-6E8A-4147-A177-3AD203B41FA5}">
                      <a16:colId xmlns:a16="http://schemas.microsoft.com/office/drawing/2014/main" val="3497606042"/>
                    </a:ext>
                  </a:extLst>
                </a:gridCol>
              </a:tblGrid>
              <a:tr h="540000">
                <a:tc>
                  <a:txBody>
                    <a:bodyPr/>
                    <a:lstStyle/>
                    <a:p>
                      <a:pPr algn="ctr"/>
                      <a:r>
                        <a:rPr lang="en-US" sz="1800" b="1" dirty="0">
                          <a:solidFill>
                            <a:schemeClr val="bg1"/>
                          </a:solidFill>
                          <a:latin typeface="+mn-lt"/>
                        </a:rPr>
                        <a:t>Endotypes</a:t>
                      </a:r>
                    </a:p>
                  </a:txBody>
                  <a:tcPr anchor="ctr">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1800" b="1" dirty="0">
                          <a:solidFill>
                            <a:schemeClr val="bg1"/>
                          </a:solidFill>
                        </a:rPr>
                        <a:t>TYPE 1</a:t>
                      </a:r>
                      <a:endParaRPr lang="en-US" sz="1800" b="1" dirty="0">
                        <a:solidFill>
                          <a:schemeClr val="bg1"/>
                        </a:solidFill>
                        <a:latin typeface="+mn-lt"/>
                      </a:endParaRPr>
                    </a:p>
                  </a:txBody>
                  <a:tcPr anchor="ctr">
                    <a:lnL w="12700" cap="flat" cmpd="sng" algn="ctr">
                      <a:solidFill>
                        <a:schemeClr val="bg1"/>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1800" b="1">
                          <a:solidFill>
                            <a:schemeClr val="bg1"/>
                          </a:solidFill>
                        </a:rPr>
                        <a:t>TYPE 2</a:t>
                      </a:r>
                      <a:endParaRPr lang="en-US" sz="1800" b="1">
                        <a:solidFill>
                          <a:schemeClr val="bg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1800" b="1">
                          <a:solidFill>
                            <a:schemeClr val="bg1"/>
                          </a:solidFill>
                        </a:rPr>
                        <a:t>TYPE 3</a:t>
                      </a:r>
                      <a:endParaRPr lang="en-US" sz="1800" b="1">
                        <a:solidFill>
                          <a:schemeClr val="bg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814640327"/>
                  </a:ext>
                </a:extLst>
              </a:tr>
              <a:tr h="835200">
                <a:tc>
                  <a:txBody>
                    <a:bodyPr/>
                    <a:lstStyle/>
                    <a:p>
                      <a:pPr algn="ctr"/>
                      <a:r>
                        <a:rPr lang="en-US" sz="1600" b="0" dirty="0">
                          <a:solidFill>
                            <a:schemeClr val="tx1"/>
                          </a:solidFill>
                          <a:latin typeface="+mn-lt"/>
                        </a:rPr>
                        <a:t>Effector cells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b="0" u="none" strike="noStrike" kern="1200" baseline="0" dirty="0">
                          <a:solidFill>
                            <a:schemeClr val="tx1"/>
                          </a:solidFill>
                        </a:rPr>
                        <a:t>M1 macrophage,</a:t>
                      </a:r>
                    </a:p>
                    <a:p>
                      <a:pPr algn="ctr"/>
                      <a:r>
                        <a:rPr lang="en-US" sz="1600" b="0" u="none" strike="noStrike" kern="1200" baseline="0" dirty="0">
                          <a:solidFill>
                            <a:schemeClr val="tx1"/>
                          </a:solidFill>
                        </a:rPr>
                        <a:t>CD8+ T cell, Th1 cell,</a:t>
                      </a:r>
                    </a:p>
                    <a:p>
                      <a:pPr algn="ctr"/>
                      <a:r>
                        <a:rPr lang="en-US" sz="1600" b="0" u="none" strike="noStrike" kern="1200" baseline="0" dirty="0">
                          <a:solidFill>
                            <a:schemeClr val="tx1"/>
                          </a:solidFill>
                        </a:rPr>
                        <a:t>ILC1, NK cell</a:t>
                      </a:r>
                      <a:r>
                        <a:rPr lang="en-US" sz="1600" b="0" u="none" strike="noStrike" kern="1200" baseline="30000" dirty="0">
                          <a:solidFill>
                            <a:schemeClr val="tx1"/>
                          </a:solidFill>
                        </a:rPr>
                        <a:t>2</a:t>
                      </a:r>
                      <a:endParaRPr lang="en-US" sz="1600" b="0" baseline="30000" dirty="0">
                        <a:solidFill>
                          <a:schemeClr val="tx1"/>
                        </a:solidFill>
                        <a:latin typeface="+mn-lt"/>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b="0" u="none" strike="noStrike" kern="1200" baseline="0" dirty="0">
                          <a:solidFill>
                            <a:schemeClr val="tx1"/>
                          </a:solidFill>
                        </a:rPr>
                        <a:t>M2 macrophage, eosinophil, basophil, Th2 cell, ILC2, </a:t>
                      </a:r>
                      <a:br>
                        <a:rPr lang="en-US" sz="1600" b="0" u="none" strike="noStrike" kern="1200" baseline="0" dirty="0">
                          <a:solidFill>
                            <a:schemeClr val="tx1"/>
                          </a:solidFill>
                        </a:rPr>
                      </a:br>
                      <a:r>
                        <a:rPr lang="en-US" sz="1600" b="0" u="none" strike="noStrike" kern="1200" baseline="0" dirty="0">
                          <a:solidFill>
                            <a:schemeClr val="tx1"/>
                          </a:solidFill>
                        </a:rPr>
                        <a:t>mast cell</a:t>
                      </a:r>
                      <a:r>
                        <a:rPr lang="en-US" sz="1600" b="0" u="none" strike="noStrike" kern="1200" baseline="30000" dirty="0">
                          <a:solidFill>
                            <a:schemeClr val="tx1"/>
                          </a:solidFill>
                        </a:rPr>
                        <a:t>2</a:t>
                      </a:r>
                      <a:endParaRPr lang="en-US" sz="1600" b="0" baseline="3000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b="0" u="none" strike="noStrike" kern="1200" baseline="0" dirty="0">
                          <a:solidFill>
                            <a:schemeClr val="tx1"/>
                          </a:solidFill>
                        </a:rPr>
                        <a:t>Neutrophil,</a:t>
                      </a:r>
                    </a:p>
                    <a:p>
                      <a:pPr algn="ctr"/>
                      <a:r>
                        <a:rPr lang="en-US" sz="1600" b="0" u="none" strike="noStrike" kern="1200" baseline="0" dirty="0">
                          <a:solidFill>
                            <a:schemeClr val="tx1"/>
                          </a:solidFill>
                        </a:rPr>
                        <a:t>Th17 cell, ILC3</a:t>
                      </a:r>
                      <a:r>
                        <a:rPr lang="en-US" sz="1600" b="0" u="none" strike="noStrike" kern="1200" baseline="30000" dirty="0">
                          <a:solidFill>
                            <a:schemeClr val="tx1"/>
                          </a:solidFill>
                        </a:rPr>
                        <a:t>2</a:t>
                      </a:r>
                      <a:endParaRPr lang="en-US" sz="1600" b="0" baseline="300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592441260"/>
                  </a:ext>
                </a:extLst>
              </a:tr>
              <a:tr h="835200">
                <a:tc>
                  <a:txBody>
                    <a:bodyPr/>
                    <a:lstStyle/>
                    <a:p>
                      <a:pPr algn="ctr"/>
                      <a:r>
                        <a:rPr lang="en-US" sz="1600" b="0" dirty="0">
                          <a:solidFill>
                            <a:schemeClr val="tx1"/>
                          </a:solidFill>
                          <a:latin typeface="+mn-lt"/>
                        </a:rPr>
                        <a:t>Primary cytokines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1600" b="0" dirty="0">
                          <a:solidFill>
                            <a:schemeClr val="tx1"/>
                          </a:solidFill>
                        </a:rPr>
                        <a:t>IFN-</a:t>
                      </a:r>
                      <a:r>
                        <a:rPr lang="el-GR" sz="1600" b="0" dirty="0">
                          <a:solidFill>
                            <a:schemeClr val="tx1"/>
                          </a:solidFill>
                          <a:latin typeface="Calibri" panose="020F0502020204030204" pitchFamily="34" charset="0"/>
                          <a:cs typeface="Calibri" panose="020F0502020204030204" pitchFamily="34" charset="0"/>
                        </a:rPr>
                        <a:t>γ</a:t>
                      </a:r>
                      <a:r>
                        <a:rPr lang="en-US" sz="1600" b="0" dirty="0">
                          <a:solidFill>
                            <a:schemeClr val="tx1"/>
                          </a:solidFill>
                        </a:rPr>
                        <a:t>, IL-12</a:t>
                      </a:r>
                      <a:r>
                        <a:rPr lang="en-US" sz="1600" b="0" baseline="30000" dirty="0">
                          <a:solidFill>
                            <a:schemeClr val="tx1"/>
                          </a:solidFill>
                        </a:rPr>
                        <a:t>2</a:t>
                      </a:r>
                      <a:endParaRPr lang="en-US" sz="1600" b="0" baseline="30000" dirty="0">
                        <a:solidFill>
                          <a:schemeClr val="tx1"/>
                        </a:solidFill>
                        <a:latin typeface="+mn-lt"/>
                      </a:endParaRPr>
                    </a:p>
                  </a:txBody>
                  <a:tcPr anchor="ct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1600" b="0" dirty="0">
                          <a:solidFill>
                            <a:schemeClr val="tx1"/>
                          </a:solidFill>
                        </a:rPr>
                        <a:t>IL-4, IL-5, IL-13</a:t>
                      </a:r>
                      <a:r>
                        <a:rPr lang="en-US" sz="1600" b="0" baseline="30000" dirty="0">
                          <a:solidFill>
                            <a:schemeClr val="tx1"/>
                          </a:solidFill>
                        </a:rPr>
                        <a:t>2</a:t>
                      </a:r>
                      <a:endParaRPr lang="en-US" sz="1600" b="0" baseline="30000" dirty="0">
                        <a:solidFill>
                          <a:schemeClr val="tx1"/>
                        </a:solidFill>
                        <a:latin typeface="+mn-lt"/>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1600" b="0" dirty="0">
                          <a:solidFill>
                            <a:schemeClr val="tx1"/>
                          </a:solidFill>
                        </a:rPr>
                        <a:t>IL-17, IL-22</a:t>
                      </a:r>
                      <a:r>
                        <a:rPr lang="en-US" sz="1600" b="0" baseline="30000" dirty="0">
                          <a:solidFill>
                            <a:schemeClr val="tx1"/>
                          </a:solidFill>
                        </a:rPr>
                        <a:t>2</a:t>
                      </a:r>
                      <a:endParaRPr lang="en-US" sz="1600" b="0" baseline="300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73480417"/>
                  </a:ext>
                </a:extLst>
              </a:tr>
              <a:tr h="835200">
                <a:tc>
                  <a:txBody>
                    <a:bodyPr/>
                    <a:lstStyle/>
                    <a:p>
                      <a:pPr algn="ctr"/>
                      <a:r>
                        <a:rPr lang="en-US" sz="1600" b="0">
                          <a:solidFill>
                            <a:schemeClr val="tx1"/>
                          </a:solidFill>
                          <a:latin typeface="+mn-lt"/>
                        </a:rPr>
                        <a:t>Clinical features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US" sz="1600" b="0" dirty="0">
                          <a:solidFill>
                            <a:schemeClr val="tx1"/>
                          </a:solidFill>
                          <a:latin typeface="+mn-lt"/>
                        </a:rPr>
                        <a:t>Headache / facial pain</a:t>
                      </a:r>
                      <a:r>
                        <a:rPr lang="en-US" sz="1600" b="0" baseline="30000" dirty="0">
                          <a:solidFill>
                            <a:schemeClr val="tx1"/>
                          </a:solidFill>
                          <a:latin typeface="+mn-lt"/>
                        </a:rPr>
                        <a:t>3,4</a:t>
                      </a:r>
                    </a:p>
                  </a:txBody>
                  <a:tcPr anchor="ct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US" sz="1600" b="0" dirty="0">
                          <a:solidFill>
                            <a:schemeClr val="tx1"/>
                          </a:solidFill>
                          <a:latin typeface="+mn-lt"/>
                        </a:rPr>
                        <a:t>Smell loss</a:t>
                      </a:r>
                    </a:p>
                    <a:p>
                      <a:pPr algn="ctr"/>
                      <a:r>
                        <a:rPr lang="en-US" sz="1600" b="0" dirty="0">
                          <a:solidFill>
                            <a:schemeClr val="tx1"/>
                          </a:solidFill>
                          <a:latin typeface="+mn-lt"/>
                        </a:rPr>
                        <a:t>High clinical burden</a:t>
                      </a:r>
                    </a:p>
                    <a:p>
                      <a:pPr algn="ctr"/>
                      <a:r>
                        <a:rPr lang="en-US" sz="1600" b="0" dirty="0">
                          <a:solidFill>
                            <a:schemeClr val="tx1"/>
                          </a:solidFill>
                          <a:latin typeface="+mn-lt"/>
                        </a:rPr>
                        <a:t>Asthma comorbidity</a:t>
                      </a:r>
                      <a:r>
                        <a:rPr lang="en-US" sz="1600" b="0" baseline="30000" dirty="0">
                          <a:solidFill>
                            <a:schemeClr val="tx1"/>
                          </a:solidFill>
                          <a:latin typeface="+mn-lt"/>
                        </a:rPr>
                        <a:t>2–4</a:t>
                      </a:r>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US" sz="1600" b="0" dirty="0">
                          <a:solidFill>
                            <a:schemeClr val="tx1"/>
                          </a:solidFill>
                          <a:latin typeface="+mn-lt"/>
                        </a:rPr>
                        <a:t>Purulent rhinorrhea</a:t>
                      </a:r>
                      <a:r>
                        <a:rPr lang="en-US" sz="1600" b="0" baseline="30000" dirty="0">
                          <a:solidFill>
                            <a:schemeClr val="tx1"/>
                          </a:solidFill>
                          <a:latin typeface="+mn-lt"/>
                        </a:rPr>
                        <a:t>2–4</a:t>
                      </a:r>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781457895"/>
                  </a:ext>
                </a:extLst>
              </a:tr>
            </a:tbl>
          </a:graphicData>
        </a:graphic>
      </p:graphicFrame>
    </p:spTree>
    <p:extLst>
      <p:ext uri="{BB962C8B-B14F-4D97-AF65-F5344CB8AC3E}">
        <p14:creationId xmlns:p14="http://schemas.microsoft.com/office/powerpoint/2010/main" val="3020749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2DBA6-4B94-4079-96FD-A47046A403DF}"/>
              </a:ext>
            </a:extLst>
          </p:cNvPr>
          <p:cNvSpPr>
            <a:spLocks noGrp="1"/>
          </p:cNvSpPr>
          <p:nvPr>
            <p:ph type="title"/>
          </p:nvPr>
        </p:nvSpPr>
        <p:spPr/>
        <p:txBody>
          <a:bodyPr/>
          <a:lstStyle/>
          <a:p>
            <a:r>
              <a:rPr lang="en-US"/>
              <a:t>Summary</a:t>
            </a:r>
          </a:p>
        </p:txBody>
      </p:sp>
      <p:sp>
        <p:nvSpPr>
          <p:cNvPr id="4" name="Content Placeholder 3">
            <a:extLst>
              <a:ext uri="{FF2B5EF4-FFF2-40B4-BE49-F238E27FC236}">
                <a16:creationId xmlns:a16="http://schemas.microsoft.com/office/drawing/2014/main" id="{81B5AC48-8A92-E4F7-B645-16E181675756}"/>
              </a:ext>
            </a:extLst>
          </p:cNvPr>
          <p:cNvSpPr>
            <a:spLocks noGrp="1"/>
          </p:cNvSpPr>
          <p:nvPr>
            <p:ph idx="1"/>
          </p:nvPr>
        </p:nvSpPr>
        <p:spPr/>
        <p:txBody>
          <a:bodyPr/>
          <a:lstStyle/>
          <a:p>
            <a:r>
              <a:rPr lang="en-GB" sz="1800" dirty="0"/>
              <a:t>Biomarkers such as eosinophils, IgE and FeNO can be used to interrogate the complexity of the epithelium </a:t>
            </a:r>
            <a:br>
              <a:rPr lang="en-GB" sz="1800" dirty="0"/>
            </a:br>
            <a:r>
              <a:rPr lang="en-GB" sz="1800" dirty="0"/>
              <a:t>in asthma, and relate to the state of the epithelium and epithelial-derived cytokines</a:t>
            </a:r>
            <a:r>
              <a:rPr lang="en-GB" sz="1800" baseline="30000" dirty="0"/>
              <a:t>1,2</a:t>
            </a:r>
          </a:p>
          <a:p>
            <a:r>
              <a:rPr lang="en-GB" sz="1800" dirty="0"/>
              <a:t>Currently available biomarkers for upper airway diseases include blood eosinophils, total serum IgE and </a:t>
            </a:r>
            <a:br>
              <a:rPr lang="en-GB" sz="1800" dirty="0"/>
            </a:br>
            <a:r>
              <a:rPr lang="en-GB" sz="1800" dirty="0"/>
              <a:t>allergen-specific IgE; such biomarkers may demonstrate the presence of T2 disease</a:t>
            </a:r>
            <a:r>
              <a:rPr lang="en-GB" sz="1800" baseline="30000" dirty="0"/>
              <a:t>3–5</a:t>
            </a:r>
            <a:endParaRPr lang="en-GB" sz="1800" strike="sngStrike" dirty="0"/>
          </a:p>
          <a:p>
            <a:r>
              <a:rPr lang="en-GB" sz="1800" dirty="0"/>
              <a:t>Expansion of validated biomarker panels may aid in the phenotyping of both upper and lower airway diseases</a:t>
            </a:r>
            <a:r>
              <a:rPr lang="en-GB" sz="1800" baseline="30000" dirty="0"/>
              <a:t>6,7</a:t>
            </a:r>
          </a:p>
          <a:p>
            <a:r>
              <a:rPr lang="en-GB" sz="1800" dirty="0"/>
              <a:t>Understanding the united pathology of upper and lower airway diseases suggests that a united approach </a:t>
            </a:r>
            <a:br>
              <a:rPr lang="en-GB" sz="1800" dirty="0"/>
            </a:br>
            <a:r>
              <a:rPr lang="en-GB" sz="1800" dirty="0"/>
              <a:t>to disease management may be needed to achieve global disease control for patients</a:t>
            </a:r>
            <a:r>
              <a:rPr lang="en-GB" sz="1800" baseline="30000" dirty="0"/>
              <a:t>8</a:t>
            </a:r>
          </a:p>
          <a:p>
            <a:endParaRPr lang="en-US" sz="1800" dirty="0"/>
          </a:p>
        </p:txBody>
      </p:sp>
      <p:sp>
        <p:nvSpPr>
          <p:cNvPr id="6" name="Content Placeholder 5">
            <a:extLst>
              <a:ext uri="{FF2B5EF4-FFF2-40B4-BE49-F238E27FC236}">
                <a16:creationId xmlns:a16="http://schemas.microsoft.com/office/drawing/2014/main" id="{61BF116C-A35F-C891-B9AA-D0A37E0BC123}"/>
              </a:ext>
            </a:extLst>
          </p:cNvPr>
          <p:cNvSpPr>
            <a:spLocks noGrp="1"/>
          </p:cNvSpPr>
          <p:nvPr>
            <p:ph sz="quarter" idx="13"/>
          </p:nvPr>
        </p:nvSpPr>
        <p:spPr/>
        <p:txBody>
          <a:bodyPr/>
          <a:lstStyle/>
          <a:p>
            <a:pPr marR="0" lvl="0" algn="l" defTabSz="914400" rtl="0" eaLnBrk="1" fontAlgn="auto" latinLnBrk="0" hangingPunct="1">
              <a:lnSpc>
                <a:spcPct val="100000"/>
              </a:lnSpc>
              <a:spcBef>
                <a:spcPts val="0"/>
              </a:spcBef>
              <a:spcAft>
                <a:spcPts val="0"/>
              </a:spcAft>
              <a:buClrTx/>
              <a:buSzTx/>
              <a:tabLst/>
              <a:defRPr/>
            </a:pPr>
            <a:r>
              <a:rPr lang="en-US" sz="800" dirty="0"/>
              <a:t>FeNO, fractional exhaled nitric oxide; IgE, immunoglobulin E; T2, type 2</a:t>
            </a:r>
            <a:br>
              <a:rPr lang="en-US" sz="800" dirty="0"/>
            </a:br>
            <a:r>
              <a:rPr lang="en-US" sz="800" dirty="0"/>
              <a:t>1. </a:t>
            </a:r>
            <a:r>
              <a:rPr lang="fr-FR" sz="800" dirty="0"/>
              <a:t>Denton E, et al.</a:t>
            </a:r>
            <a:r>
              <a:rPr lang="en-GB" sz="800" dirty="0"/>
              <a:t> </a:t>
            </a:r>
            <a:r>
              <a:rPr lang="fr-FR" sz="800" dirty="0"/>
              <a:t>J </a:t>
            </a:r>
            <a:r>
              <a:rPr lang="fr-FR" sz="800" dirty="0" err="1"/>
              <a:t>Allergy</a:t>
            </a:r>
            <a:r>
              <a:rPr lang="fr-FR" sz="800" dirty="0"/>
              <a:t> Clin </a:t>
            </a:r>
            <a:r>
              <a:rPr lang="fr-FR" sz="800" dirty="0" err="1"/>
              <a:t>Immunol</a:t>
            </a:r>
            <a:r>
              <a:rPr lang="fr-FR" sz="800" dirty="0"/>
              <a:t> </a:t>
            </a:r>
            <a:r>
              <a:rPr lang="fr-FR" sz="800" dirty="0" err="1"/>
              <a:t>Pract</a:t>
            </a:r>
            <a:r>
              <a:rPr lang="fr-FR" sz="800" dirty="0"/>
              <a:t> 2021;9:2680–88; 2. </a:t>
            </a:r>
            <a:r>
              <a:rPr kumimoji="0" lang="en-GB" sz="800" b="0" i="0" u="none" strike="noStrike" kern="1200" cap="none" spc="20" normalizeH="0" baseline="0" noProof="0" dirty="0" err="1">
                <a:ln>
                  <a:noFill/>
                </a:ln>
                <a:effectLst/>
                <a:uLnTx/>
                <a:uFillTx/>
                <a:latin typeface="Calibri"/>
                <a:ea typeface="+mn-ea"/>
                <a:cs typeface="+mn-cs"/>
              </a:rPr>
              <a:t>Porsbjerg</a:t>
            </a:r>
            <a:r>
              <a:rPr kumimoji="0" lang="en-GB" sz="800" b="0" i="0" u="none" strike="noStrike" kern="1200" cap="none" spc="20" normalizeH="0" baseline="0" noProof="0" dirty="0">
                <a:ln>
                  <a:noFill/>
                </a:ln>
                <a:effectLst/>
                <a:uLnTx/>
                <a:uFillTx/>
                <a:latin typeface="Calibri"/>
                <a:ea typeface="+mn-ea"/>
                <a:cs typeface="+mn-cs"/>
              </a:rPr>
              <a:t> CM, et al. </a:t>
            </a:r>
            <a:r>
              <a:rPr kumimoji="0" lang="en-GB" sz="800" b="0" i="0" u="none" strike="noStrike" kern="1200" cap="none" spc="20" normalizeH="0" baseline="0" noProof="0" dirty="0" err="1">
                <a:ln>
                  <a:noFill/>
                </a:ln>
                <a:effectLst/>
                <a:uLnTx/>
                <a:uFillTx/>
                <a:latin typeface="Calibri"/>
                <a:ea typeface="+mn-ea"/>
                <a:cs typeface="+mn-cs"/>
              </a:rPr>
              <a:t>Eur</a:t>
            </a:r>
            <a:r>
              <a:rPr kumimoji="0" lang="en-GB" sz="800" b="0" i="0" u="none" strike="noStrike" kern="1200" cap="none" spc="20" normalizeH="0" baseline="0" noProof="0" dirty="0">
                <a:ln>
                  <a:noFill/>
                </a:ln>
                <a:effectLst/>
                <a:uLnTx/>
                <a:uFillTx/>
                <a:latin typeface="Calibri"/>
                <a:ea typeface="+mn-ea"/>
                <a:cs typeface="+mn-cs"/>
              </a:rPr>
              <a:t> Respir J 2020;56:2000260; 3. </a:t>
            </a:r>
            <a:r>
              <a:rPr lang="fr-FR" sz="800" dirty="0"/>
              <a:t>Bousquet J, et al. Nat </a:t>
            </a:r>
            <a:r>
              <a:rPr lang="fr-FR" sz="800" dirty="0" err="1"/>
              <a:t>Rev</a:t>
            </a:r>
            <a:r>
              <a:rPr lang="fr-FR" sz="800" dirty="0"/>
              <a:t> Dis </a:t>
            </a:r>
            <a:r>
              <a:rPr lang="fr-FR" sz="800" dirty="0" err="1"/>
              <a:t>Primers</a:t>
            </a:r>
            <a:r>
              <a:rPr lang="fr-FR" sz="800" dirty="0"/>
              <a:t> 2020 3;6:95; 4. </a:t>
            </a:r>
            <a:r>
              <a:rPr kumimoji="0" lang="en-GB" sz="800" b="0" i="0" u="none" strike="noStrike" kern="1200" cap="none" spc="20" normalizeH="0" baseline="0" noProof="0" dirty="0" err="1">
                <a:ln>
                  <a:noFill/>
                </a:ln>
                <a:effectLst/>
                <a:uLnTx/>
                <a:uFillTx/>
                <a:latin typeface="Calibri"/>
                <a:ea typeface="+mn-ea"/>
                <a:cs typeface="+mn-cs"/>
              </a:rPr>
              <a:t>Fokkens</a:t>
            </a:r>
            <a:r>
              <a:rPr kumimoji="0" lang="en-GB" sz="800" b="0" i="0" u="none" strike="noStrike" kern="1200" cap="none" spc="20" normalizeH="0" baseline="0" noProof="0" dirty="0">
                <a:ln>
                  <a:noFill/>
                </a:ln>
                <a:effectLst/>
                <a:uLnTx/>
                <a:uFillTx/>
                <a:latin typeface="Calibri"/>
                <a:ea typeface="+mn-ea"/>
                <a:cs typeface="+mn-cs"/>
              </a:rPr>
              <a:t> W, </a:t>
            </a:r>
            <a:r>
              <a:rPr kumimoji="0" lang="en-GB" sz="800" b="0" i="0" u="none" strike="noStrike" kern="1200" cap="none" spc="20" normalizeH="0" baseline="0" noProof="0" dirty="0" err="1">
                <a:ln>
                  <a:noFill/>
                </a:ln>
                <a:effectLst/>
                <a:uLnTx/>
                <a:uFillTx/>
                <a:latin typeface="Calibri"/>
                <a:ea typeface="+mn-ea"/>
                <a:cs typeface="+mn-cs"/>
              </a:rPr>
              <a:t>Reitsma</a:t>
            </a:r>
            <a:r>
              <a:rPr kumimoji="0" lang="en-GB" sz="800" b="0" i="0" u="none" strike="noStrike" kern="1200" cap="none" spc="20" normalizeH="0" baseline="0" noProof="0" dirty="0">
                <a:ln>
                  <a:noFill/>
                </a:ln>
                <a:effectLst/>
                <a:uLnTx/>
                <a:uFillTx/>
                <a:latin typeface="Calibri"/>
                <a:ea typeface="+mn-ea"/>
                <a:cs typeface="+mn-cs"/>
              </a:rPr>
              <a:t> S. Otolaryngol Clin North Am 2023;56:1–10</a:t>
            </a:r>
            <a:r>
              <a:rPr lang="en-US" sz="800" spc="20" dirty="0">
                <a:latin typeface="Calibri"/>
                <a:ea typeface="+mn-ea"/>
                <a:cs typeface="+mn-cs"/>
              </a:rPr>
              <a:t>; 5. </a:t>
            </a:r>
            <a:r>
              <a:rPr lang="en-GB" sz="800" dirty="0" err="1"/>
              <a:t>Miglani</a:t>
            </a:r>
            <a:r>
              <a:rPr lang="en-GB" sz="800" dirty="0"/>
              <a:t> A, et al. Otolaryngol Clin North Am 2023;56:11–22; 6. </a:t>
            </a:r>
            <a:r>
              <a:rPr lang="en-US" sz="800" dirty="0"/>
              <a:t>Liu X, et al. </a:t>
            </a:r>
            <a:r>
              <a:rPr lang="en-GB" sz="800" dirty="0"/>
              <a:t>Clin </a:t>
            </a:r>
            <a:r>
              <a:rPr lang="en-GB" sz="800" dirty="0" err="1"/>
              <a:t>Transl</a:t>
            </a:r>
            <a:r>
              <a:rPr lang="en-GB" sz="800" dirty="0"/>
              <a:t> Disc 2021;1:e11</a:t>
            </a:r>
            <a:r>
              <a:rPr lang="en-GB" sz="800" spc="20" dirty="0">
                <a:latin typeface="Calibri"/>
                <a:ea typeface="+mn-ea"/>
                <a:cs typeface="+mn-cs"/>
              </a:rPr>
              <a:t>; 7. </a:t>
            </a:r>
            <a:r>
              <a:rPr lang="fr-FR" sz="800" b="0" i="0" dirty="0" err="1">
                <a:solidFill>
                  <a:srgbClr val="666666"/>
                </a:solidFill>
                <a:effectLst/>
                <a:latin typeface="Avenir-Next"/>
              </a:rPr>
              <a:t>Kicic</a:t>
            </a:r>
            <a:r>
              <a:rPr lang="fr-FR" sz="800" b="0" i="0" dirty="0">
                <a:solidFill>
                  <a:srgbClr val="666666"/>
                </a:solidFill>
                <a:effectLst/>
                <a:latin typeface="Avenir-Next"/>
              </a:rPr>
              <a:t> A, et al</a:t>
            </a:r>
            <a:r>
              <a:rPr lang="en-GB" sz="800" b="0" i="0" dirty="0">
                <a:solidFill>
                  <a:srgbClr val="666666"/>
                </a:solidFill>
                <a:effectLst/>
                <a:latin typeface="Avenir-Next"/>
              </a:rPr>
              <a:t>. </a:t>
            </a:r>
            <a:r>
              <a:rPr lang="fr-FR" sz="800" b="0" i="0" dirty="0">
                <a:solidFill>
                  <a:srgbClr val="666666"/>
                </a:solidFill>
                <a:effectLst/>
                <a:latin typeface="Avenir-Next"/>
              </a:rPr>
              <a:t>J </a:t>
            </a:r>
            <a:r>
              <a:rPr lang="fr-FR" sz="800" b="0" i="0" dirty="0" err="1">
                <a:solidFill>
                  <a:srgbClr val="666666"/>
                </a:solidFill>
                <a:effectLst/>
                <a:latin typeface="Avenir-Next"/>
              </a:rPr>
              <a:t>Allergy</a:t>
            </a:r>
            <a:r>
              <a:rPr lang="fr-FR" sz="800" b="0" i="0" dirty="0">
                <a:solidFill>
                  <a:srgbClr val="666666"/>
                </a:solidFill>
                <a:effectLst/>
                <a:latin typeface="Avenir-Next"/>
              </a:rPr>
              <a:t> Clin </a:t>
            </a:r>
            <a:r>
              <a:rPr lang="fr-FR" sz="800" b="0" i="0" dirty="0" err="1">
                <a:solidFill>
                  <a:srgbClr val="666666"/>
                </a:solidFill>
                <a:effectLst/>
                <a:latin typeface="Avenir-Next"/>
              </a:rPr>
              <a:t>Immunol</a:t>
            </a:r>
            <a:r>
              <a:rPr lang="fr-FR" sz="800" b="0" i="0" dirty="0">
                <a:solidFill>
                  <a:srgbClr val="666666"/>
                </a:solidFill>
                <a:effectLst/>
                <a:latin typeface="Avenir-Next"/>
              </a:rPr>
              <a:t> 2020;145:1562–1573; 8. </a:t>
            </a:r>
            <a:r>
              <a:rPr lang="en-GB" sz="800" b="0" i="0" dirty="0">
                <a:solidFill>
                  <a:srgbClr val="666666"/>
                </a:solidFill>
                <a:effectLst/>
                <a:latin typeface="Avenir-Next"/>
              </a:rPr>
              <a:t>Licari A, et al. Front </a:t>
            </a:r>
            <a:r>
              <a:rPr lang="en-GB" sz="800" b="0" i="0" dirty="0" err="1">
                <a:solidFill>
                  <a:srgbClr val="666666"/>
                </a:solidFill>
                <a:effectLst/>
                <a:latin typeface="Avenir-Next"/>
              </a:rPr>
              <a:t>Pediatr</a:t>
            </a:r>
            <a:r>
              <a:rPr lang="en-GB" sz="800" b="0" i="0" dirty="0">
                <a:solidFill>
                  <a:srgbClr val="666666"/>
                </a:solidFill>
                <a:effectLst/>
                <a:latin typeface="Avenir-Next"/>
              </a:rPr>
              <a:t> 2017;5:44</a:t>
            </a:r>
            <a:endParaRPr lang="en-US" sz="800" dirty="0"/>
          </a:p>
        </p:txBody>
      </p:sp>
    </p:spTree>
    <p:extLst>
      <p:ext uri="{BB962C8B-B14F-4D97-AF65-F5344CB8AC3E}">
        <p14:creationId xmlns:p14="http://schemas.microsoft.com/office/powerpoint/2010/main" val="3116951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9136C-890E-A735-2C0F-FC6916811324}"/>
              </a:ext>
            </a:extLst>
          </p:cNvPr>
          <p:cNvSpPr>
            <a:spLocks noGrp="1"/>
          </p:cNvSpPr>
          <p:nvPr>
            <p:ph type="title"/>
          </p:nvPr>
        </p:nvSpPr>
        <p:spPr/>
        <p:txBody>
          <a:bodyPr/>
          <a:lstStyle/>
          <a:p>
            <a:r>
              <a:rPr lang="en-GB"/>
              <a:t>Conflicts of interest disclosures</a:t>
            </a:r>
          </a:p>
        </p:txBody>
      </p:sp>
      <p:sp>
        <p:nvSpPr>
          <p:cNvPr id="3" name="Content Placeholder 2">
            <a:extLst>
              <a:ext uri="{FF2B5EF4-FFF2-40B4-BE49-F238E27FC236}">
                <a16:creationId xmlns:a16="http://schemas.microsoft.com/office/drawing/2014/main" id="{7BB1735E-9D9B-F280-AD90-DB46ECEE8658}"/>
              </a:ext>
            </a:extLst>
          </p:cNvPr>
          <p:cNvSpPr>
            <a:spLocks noGrp="1"/>
          </p:cNvSpPr>
          <p:nvPr>
            <p:ph idx="1"/>
          </p:nvPr>
        </p:nvSpPr>
        <p:spPr/>
        <p:txBody>
          <a:bodyPr/>
          <a:lstStyle/>
          <a:p>
            <a:r>
              <a:rPr lang="en-US" b="1"/>
              <a:t>Consultancy / advisory board: </a:t>
            </a:r>
            <a:r>
              <a:rPr lang="en-US"/>
              <a:t>AstraZeneca, GSK, Novartis, Sanofi-Regeneron, </a:t>
            </a:r>
            <a:r>
              <a:rPr lang="en-US" err="1"/>
              <a:t>Valeo</a:t>
            </a:r>
            <a:endParaRPr lang="en-US"/>
          </a:p>
          <a:p>
            <a:r>
              <a:rPr lang="en-US" b="1"/>
              <a:t>Speaker honoraria: </a:t>
            </a:r>
            <a:r>
              <a:rPr lang="en-US"/>
              <a:t>AstraZeneca, Boehringer Ingelheim, GSK, Novartis, Sanofi-Regeneron </a:t>
            </a:r>
          </a:p>
          <a:p>
            <a:r>
              <a:rPr lang="en-US" b="1"/>
              <a:t>Speaker’s bureau: </a:t>
            </a:r>
            <a:r>
              <a:rPr lang="en-US"/>
              <a:t>Sanofi, </a:t>
            </a:r>
            <a:r>
              <a:rPr lang="en-US" err="1"/>
              <a:t>Valeo</a:t>
            </a:r>
            <a:endParaRPr lang="en-US"/>
          </a:p>
          <a:p>
            <a:r>
              <a:rPr lang="en-US" b="1"/>
              <a:t>Funded grants or clinical trials: </a:t>
            </a:r>
            <a:r>
              <a:rPr lang="en-US"/>
              <a:t>AstraZeneca, BC Lung Association, CIHR, GSK </a:t>
            </a:r>
          </a:p>
          <a:p>
            <a:r>
              <a:rPr lang="en-US" b="1"/>
              <a:t>Patents on a drug, product or device: </a:t>
            </a:r>
            <a:r>
              <a:rPr lang="en-US"/>
              <a:t>N/A </a:t>
            </a:r>
          </a:p>
          <a:p>
            <a:r>
              <a:rPr lang="en-US" b="1"/>
              <a:t>Employee / role / other: </a:t>
            </a:r>
            <a:r>
              <a:rPr lang="en-US"/>
              <a:t>None</a:t>
            </a:r>
          </a:p>
          <a:p>
            <a:endParaRPr lang="en-US"/>
          </a:p>
          <a:p>
            <a:endParaRPr lang="en-US"/>
          </a:p>
          <a:p>
            <a:endParaRPr lang="en-US"/>
          </a:p>
        </p:txBody>
      </p:sp>
      <p:sp>
        <p:nvSpPr>
          <p:cNvPr id="4" name="Content Placeholder 3">
            <a:extLst>
              <a:ext uri="{FF2B5EF4-FFF2-40B4-BE49-F238E27FC236}">
                <a16:creationId xmlns:a16="http://schemas.microsoft.com/office/drawing/2014/main" id="{BA857AE7-E299-C3F8-97A6-861921EAC057}"/>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1374387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p:txBody>
          <a:bodyPr/>
          <a:lstStyle/>
          <a:p>
            <a:r>
              <a:rPr lang="en-GB"/>
              <a:t>Various cells and inflammatory mediators are involved in asthma pathogenesis</a:t>
            </a:r>
            <a:r>
              <a:rPr lang="en-GB" baseline="30000"/>
              <a:t>1–9</a:t>
            </a:r>
            <a:endParaRPr lang="en-GB"/>
          </a:p>
        </p:txBody>
      </p:sp>
      <p:sp>
        <p:nvSpPr>
          <p:cNvPr id="11" name="Content Placeholder 10">
            <a:extLst>
              <a:ext uri="{FF2B5EF4-FFF2-40B4-BE49-F238E27FC236}">
                <a16:creationId xmlns:a16="http://schemas.microsoft.com/office/drawing/2014/main" id="{81E73196-86B7-7342-A2FD-0F239C312F9E}"/>
              </a:ext>
            </a:extLst>
          </p:cNvPr>
          <p:cNvSpPr>
            <a:spLocks noGrp="1"/>
          </p:cNvSpPr>
          <p:nvPr>
            <p:ph sz="quarter" idx="13"/>
          </p:nvPr>
        </p:nvSpPr>
        <p:spPr/>
        <p:txBody>
          <a:bodyPr/>
          <a:lstStyle/>
          <a:p>
            <a:br>
              <a:rPr lang="en-US" sz="700" dirty="0"/>
            </a:br>
            <a:br>
              <a:rPr lang="en-US" sz="700" dirty="0"/>
            </a:br>
            <a:br>
              <a:rPr lang="en-US" sz="700" dirty="0"/>
            </a:br>
            <a:r>
              <a:rPr lang="en-US" sz="700" dirty="0"/>
              <a:t>Figure adapted from </a:t>
            </a:r>
            <a:r>
              <a:rPr kumimoji="0" lang="en-GB" sz="700" b="0" i="0" u="none" strike="noStrike" kern="1200" cap="none" spc="20" normalizeH="0" baseline="0" noProof="0" dirty="0">
                <a:ln>
                  <a:noFill/>
                </a:ln>
                <a:effectLst/>
                <a:uLnTx/>
                <a:uFillTx/>
                <a:latin typeface="Calibri"/>
                <a:ea typeface="+mn-ea"/>
                <a:cs typeface="+mn-cs"/>
              </a:rPr>
              <a:t>Gauvreau GM, et al. Expert </a:t>
            </a:r>
            <a:r>
              <a:rPr kumimoji="0" lang="en-GB" sz="700" b="0" i="0" u="none" strike="noStrike" kern="1200" cap="none" spc="20" normalizeH="0" baseline="0" noProof="0" dirty="0" err="1">
                <a:ln>
                  <a:noFill/>
                </a:ln>
                <a:effectLst/>
                <a:uLnTx/>
                <a:uFillTx/>
                <a:latin typeface="Calibri"/>
                <a:ea typeface="+mn-ea"/>
                <a:cs typeface="+mn-cs"/>
              </a:rPr>
              <a:t>Opin</a:t>
            </a:r>
            <a:r>
              <a:rPr kumimoji="0" lang="en-GB" sz="700" b="0" i="0" u="none" strike="noStrike" kern="1200" cap="none" spc="20" normalizeH="0" baseline="0" noProof="0" dirty="0">
                <a:ln>
                  <a:noFill/>
                </a:ln>
                <a:effectLst/>
                <a:uLnTx/>
                <a:uFillTx/>
                <a:latin typeface="Calibri"/>
                <a:ea typeface="+mn-ea"/>
                <a:cs typeface="+mn-cs"/>
              </a:rPr>
              <a:t> </a:t>
            </a:r>
            <a:r>
              <a:rPr kumimoji="0" lang="en-GB" sz="700" b="0" i="0" u="none" strike="noStrike" kern="1200" cap="none" spc="20" normalizeH="0" baseline="0" noProof="0" dirty="0" err="1">
                <a:ln>
                  <a:noFill/>
                </a:ln>
                <a:effectLst/>
                <a:uLnTx/>
                <a:uFillTx/>
                <a:latin typeface="Calibri"/>
                <a:ea typeface="+mn-ea"/>
                <a:cs typeface="+mn-cs"/>
              </a:rPr>
              <a:t>Ther</a:t>
            </a:r>
            <a:r>
              <a:rPr kumimoji="0" lang="en-GB" sz="700" b="0" i="0" u="none" strike="noStrike" kern="1200" cap="none" spc="20" normalizeH="0" baseline="0" noProof="0" dirty="0">
                <a:ln>
                  <a:noFill/>
                </a:ln>
                <a:effectLst/>
                <a:uLnTx/>
                <a:uFillTx/>
                <a:latin typeface="Calibri"/>
                <a:ea typeface="+mn-ea"/>
                <a:cs typeface="+mn-cs"/>
              </a:rPr>
              <a:t> Targets 2020;24:777–792</a:t>
            </a:r>
            <a:r>
              <a:rPr lang="en-US" sz="700" dirty="0"/>
              <a:t>. Additional figure adaptations from Davis JD, </a:t>
            </a:r>
            <a:r>
              <a:rPr lang="en-US" sz="700" dirty="0" err="1"/>
              <a:t>Wypych</a:t>
            </a:r>
            <a:r>
              <a:rPr lang="en-US" sz="700" dirty="0"/>
              <a:t> TP. Mucosal Immunol 2021;14:978–990</a:t>
            </a:r>
          </a:p>
          <a:p>
            <a:r>
              <a:rPr lang="en-US" sz="700" b="1" dirty="0"/>
              <a:t>Mechanisms underlying non-eosinophilic inflammation in asthma and the relevance of TSLP in its potential effects on macrophages both require further elucidation. The information presented in this image has been simplified for illustration purposes only and does not imply clinical benefit or relevance</a:t>
            </a:r>
            <a:br>
              <a:rPr lang="en-US" sz="700" b="1" dirty="0"/>
            </a:br>
            <a:r>
              <a:rPr lang="en-US" sz="700" dirty="0"/>
              <a:t>IgE, immunoglobulin E; IL, interleukin; ILC2, type 2 innate lymphoid cell; T2, type 2; Th, T helper; TSLP, thymic stromal lymphopoietin </a:t>
            </a:r>
            <a:br>
              <a:rPr lang="en-US" sz="700" dirty="0"/>
            </a:br>
            <a:r>
              <a:rPr lang="en-US" sz="700" dirty="0"/>
              <a:t>1. </a:t>
            </a:r>
            <a:r>
              <a:rPr kumimoji="0" lang="en-GB" sz="700" b="0" i="0" u="none" strike="noStrike" kern="1200" cap="none" spc="20" normalizeH="0" baseline="0" noProof="0" dirty="0" err="1">
                <a:ln>
                  <a:noFill/>
                </a:ln>
                <a:effectLst/>
                <a:uLnTx/>
                <a:uFillTx/>
                <a:latin typeface="Calibri"/>
                <a:ea typeface="+mn-ea"/>
                <a:cs typeface="+mn-cs"/>
              </a:rPr>
              <a:t>Parnes</a:t>
            </a:r>
            <a:r>
              <a:rPr kumimoji="0" lang="en-GB" sz="700" b="0" i="0" u="none" strike="noStrike" kern="1200" cap="none" spc="20" normalizeH="0" baseline="0" noProof="0" dirty="0">
                <a:ln>
                  <a:noFill/>
                </a:ln>
                <a:effectLst/>
                <a:uLnTx/>
                <a:uFillTx/>
                <a:latin typeface="Calibri"/>
                <a:ea typeface="+mn-ea"/>
                <a:cs typeface="+mn-cs"/>
              </a:rPr>
              <a:t> JR, et al. J Asthma Allergy 2022;15:749–765</a:t>
            </a:r>
            <a:r>
              <a:rPr lang="en-US" sz="700" dirty="0"/>
              <a:t>; 2. Cohn L. J Clin Invest 2006;116:306–308; 3. </a:t>
            </a:r>
            <a:r>
              <a:rPr lang="en-US" sz="700" dirty="0" err="1"/>
              <a:t>Brusselle</a:t>
            </a:r>
            <a:r>
              <a:rPr lang="en-US" sz="700" dirty="0"/>
              <a:t> GG, </a:t>
            </a:r>
            <a:r>
              <a:rPr lang="en-US" sz="700" dirty="0" err="1"/>
              <a:t>Koppelman</a:t>
            </a:r>
            <a:r>
              <a:rPr lang="en-US" sz="700" dirty="0"/>
              <a:t> GH. N </a:t>
            </a:r>
            <a:r>
              <a:rPr lang="en-US" sz="700" dirty="0" err="1"/>
              <a:t>Engl</a:t>
            </a:r>
            <a:r>
              <a:rPr lang="en-US" sz="700" dirty="0"/>
              <a:t> J Med 2022;386:157–171; 4. Janeway CA, et al. Immunobiology: The Immune System in Health and Disease. 5th edition. New York: Garland Science; 2001. Glossary. Available from: https://www.ncbi.nlm.nih.gov/books/NBK10759/; 5. Davis JD, </a:t>
            </a:r>
            <a:r>
              <a:rPr lang="en-US" sz="700" dirty="0" err="1"/>
              <a:t>Wypych</a:t>
            </a:r>
            <a:r>
              <a:rPr lang="en-US" sz="700" dirty="0"/>
              <a:t> TP. Mucosal Immunol 2021;14:978–990; 6. Brightling CE, et al. N </a:t>
            </a:r>
            <a:r>
              <a:rPr lang="en-US" sz="700" dirty="0" err="1"/>
              <a:t>Engl</a:t>
            </a:r>
            <a:r>
              <a:rPr lang="en-US" sz="700" dirty="0"/>
              <a:t> J Med 2002; 346:1699–1705; 7. </a:t>
            </a:r>
            <a:r>
              <a:rPr lang="en-US" sz="700" dirty="0" err="1"/>
              <a:t>Begueret</a:t>
            </a:r>
            <a:r>
              <a:rPr lang="en-US" sz="700" dirty="0"/>
              <a:t> H, et al. Thorax 2007;62:8–15; </a:t>
            </a:r>
            <a:br>
              <a:rPr lang="en-US" sz="700" dirty="0"/>
            </a:br>
            <a:r>
              <a:rPr lang="en-US" sz="700" dirty="0"/>
              <a:t>8. </a:t>
            </a:r>
            <a:r>
              <a:rPr lang="en-US" sz="700" dirty="0" err="1"/>
              <a:t>Krystel</a:t>
            </a:r>
            <a:r>
              <a:rPr lang="en-US" sz="700" dirty="0"/>
              <a:t>-Whittemore M, et al. Front Immunol 2016;6:620; 9. Gao H, et al. J Immunol Res 2017;2017:3743048</a:t>
            </a:r>
            <a:endParaRPr lang="en-US" sz="700" dirty="0">
              <a:solidFill>
                <a:schemeClr val="accent1"/>
              </a:solidFill>
            </a:endParaRPr>
          </a:p>
        </p:txBody>
      </p:sp>
      <p:pic>
        <p:nvPicPr>
          <p:cNvPr id="2508" name="Picture 12">
            <a:extLst>
              <a:ext uri="{FF2B5EF4-FFF2-40B4-BE49-F238E27FC236}">
                <a16:creationId xmlns:a16="http://schemas.microsoft.com/office/drawing/2014/main" id="{A4B402C9-A0CD-A73A-B0FB-7C93D1A2B8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556"/>
          <a:stretch/>
        </p:blipFill>
        <p:spPr bwMode="auto">
          <a:xfrm>
            <a:off x="0" y="2169203"/>
            <a:ext cx="1254141" cy="282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9" name="Picture 2508">
            <a:extLst>
              <a:ext uri="{FF2B5EF4-FFF2-40B4-BE49-F238E27FC236}">
                <a16:creationId xmlns:a16="http://schemas.microsoft.com/office/drawing/2014/main" id="{2C103D43-FBD1-A33C-BBC4-919BEA282AE0}"/>
              </a:ext>
            </a:extLst>
          </p:cNvPr>
          <p:cNvPicPr>
            <a:picLocks noChangeAspect="1"/>
          </p:cNvPicPr>
          <p:nvPr/>
        </p:nvPicPr>
        <p:blipFill>
          <a:blip r:embed="rId4"/>
          <a:stretch>
            <a:fillRect/>
          </a:stretch>
        </p:blipFill>
        <p:spPr>
          <a:xfrm>
            <a:off x="1108427" y="1466286"/>
            <a:ext cx="9321592" cy="3444539"/>
          </a:xfrm>
          <a:prstGeom prst="rect">
            <a:avLst/>
          </a:prstGeom>
        </p:spPr>
      </p:pic>
      <p:pic>
        <p:nvPicPr>
          <p:cNvPr id="2512" name="Picture 2511">
            <a:extLst>
              <a:ext uri="{FF2B5EF4-FFF2-40B4-BE49-F238E27FC236}">
                <a16:creationId xmlns:a16="http://schemas.microsoft.com/office/drawing/2014/main" id="{715B4605-1BD0-8CC8-7916-07129D911D1E}"/>
              </a:ext>
            </a:extLst>
          </p:cNvPr>
          <p:cNvPicPr>
            <a:picLocks noChangeAspect="1"/>
          </p:cNvPicPr>
          <p:nvPr/>
        </p:nvPicPr>
        <p:blipFill>
          <a:blip r:embed="rId5"/>
          <a:stretch>
            <a:fillRect/>
          </a:stretch>
        </p:blipFill>
        <p:spPr>
          <a:xfrm>
            <a:off x="2511903" y="4957213"/>
            <a:ext cx="8061297" cy="426747"/>
          </a:xfrm>
          <a:prstGeom prst="rect">
            <a:avLst/>
          </a:prstGeom>
        </p:spPr>
      </p:pic>
      <p:grpSp>
        <p:nvGrpSpPr>
          <p:cNvPr id="2513" name="Group 2512">
            <a:extLst>
              <a:ext uri="{FF2B5EF4-FFF2-40B4-BE49-F238E27FC236}">
                <a16:creationId xmlns:a16="http://schemas.microsoft.com/office/drawing/2014/main" id="{606409DD-D0F0-045A-EACD-B5280E3A90AF}"/>
              </a:ext>
            </a:extLst>
          </p:cNvPr>
          <p:cNvGrpSpPr/>
          <p:nvPr/>
        </p:nvGrpSpPr>
        <p:grpSpPr>
          <a:xfrm>
            <a:off x="1429449" y="3529106"/>
            <a:ext cx="990108" cy="1228226"/>
            <a:chOff x="1340815" y="3354727"/>
            <a:chExt cx="990088" cy="1228201"/>
          </a:xfrm>
        </p:grpSpPr>
        <p:sp>
          <p:nvSpPr>
            <p:cNvPr id="2514" name="Freeform 2436">
              <a:extLst>
                <a:ext uri="{FF2B5EF4-FFF2-40B4-BE49-F238E27FC236}">
                  <a16:creationId xmlns:a16="http://schemas.microsoft.com/office/drawing/2014/main" id="{2D7038FA-D5A9-C4C8-E0AA-90C4FF77A4AF}"/>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515" name="Freeform 2438">
              <a:extLst>
                <a:ext uri="{FF2B5EF4-FFF2-40B4-BE49-F238E27FC236}">
                  <a16:creationId xmlns:a16="http://schemas.microsoft.com/office/drawing/2014/main" id="{27A98876-2281-E4AD-8BA8-F934F091CFC5}"/>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2516" name="Group 2515">
            <a:extLst>
              <a:ext uri="{FF2B5EF4-FFF2-40B4-BE49-F238E27FC236}">
                <a16:creationId xmlns:a16="http://schemas.microsoft.com/office/drawing/2014/main" id="{A9257150-7716-1D12-6B77-E6FC29D4E204}"/>
              </a:ext>
            </a:extLst>
          </p:cNvPr>
          <p:cNvGrpSpPr/>
          <p:nvPr/>
        </p:nvGrpSpPr>
        <p:grpSpPr>
          <a:xfrm rot="16200000">
            <a:off x="1429450" y="2166867"/>
            <a:ext cx="990108" cy="1228226"/>
            <a:chOff x="1340815" y="3354727"/>
            <a:chExt cx="990088" cy="1228201"/>
          </a:xfrm>
        </p:grpSpPr>
        <p:sp>
          <p:nvSpPr>
            <p:cNvPr id="2517" name="Freeform 2491">
              <a:extLst>
                <a:ext uri="{FF2B5EF4-FFF2-40B4-BE49-F238E27FC236}">
                  <a16:creationId xmlns:a16="http://schemas.microsoft.com/office/drawing/2014/main" id="{F32D5E67-AE6F-F201-B161-4F816EB347EF}"/>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518" name="Freeform 2499">
              <a:extLst>
                <a:ext uri="{FF2B5EF4-FFF2-40B4-BE49-F238E27FC236}">
                  <a16:creationId xmlns:a16="http://schemas.microsoft.com/office/drawing/2014/main" id="{9F644474-7242-03DD-3802-0B993F3534B9}"/>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2519" name="TextBox 2518">
            <a:extLst>
              <a:ext uri="{FF2B5EF4-FFF2-40B4-BE49-F238E27FC236}">
                <a16:creationId xmlns:a16="http://schemas.microsoft.com/office/drawing/2014/main" id="{32EE846C-6D01-F58E-31A6-DF60991009F7}"/>
              </a:ext>
            </a:extLst>
          </p:cNvPr>
          <p:cNvSpPr txBox="1"/>
          <p:nvPr/>
        </p:nvSpPr>
        <p:spPr>
          <a:xfrm>
            <a:off x="2352788" y="1748749"/>
            <a:ext cx="605947" cy="16158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Epithelium</a:t>
            </a:r>
          </a:p>
        </p:txBody>
      </p:sp>
      <p:sp>
        <p:nvSpPr>
          <p:cNvPr id="2520" name="TextBox 2519">
            <a:extLst>
              <a:ext uri="{FF2B5EF4-FFF2-40B4-BE49-F238E27FC236}">
                <a16:creationId xmlns:a16="http://schemas.microsoft.com/office/drawing/2014/main" id="{E4494C1B-50C6-E138-D04F-E08C1ECCD895}"/>
              </a:ext>
            </a:extLst>
          </p:cNvPr>
          <p:cNvSpPr txBox="1"/>
          <p:nvPr/>
        </p:nvSpPr>
        <p:spPr>
          <a:xfrm>
            <a:off x="3339444" y="1340024"/>
            <a:ext cx="4488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Allergens</a:t>
            </a:r>
          </a:p>
        </p:txBody>
      </p:sp>
      <p:sp>
        <p:nvSpPr>
          <p:cNvPr id="2521" name="TextBox 2520">
            <a:extLst>
              <a:ext uri="{FF2B5EF4-FFF2-40B4-BE49-F238E27FC236}">
                <a16:creationId xmlns:a16="http://schemas.microsoft.com/office/drawing/2014/main" id="{1B285D5B-B638-D897-529E-D01023B66013}"/>
              </a:ext>
            </a:extLst>
          </p:cNvPr>
          <p:cNvSpPr txBox="1"/>
          <p:nvPr/>
        </p:nvSpPr>
        <p:spPr>
          <a:xfrm>
            <a:off x="4033889" y="1340024"/>
            <a:ext cx="46969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Cytokines</a:t>
            </a:r>
          </a:p>
        </p:txBody>
      </p:sp>
      <p:sp>
        <p:nvSpPr>
          <p:cNvPr id="2522" name="TextBox 2521">
            <a:extLst>
              <a:ext uri="{FF2B5EF4-FFF2-40B4-BE49-F238E27FC236}">
                <a16:creationId xmlns:a16="http://schemas.microsoft.com/office/drawing/2014/main" id="{01282C3C-DE4F-828D-1A55-43183475207C}"/>
              </a:ext>
            </a:extLst>
          </p:cNvPr>
          <p:cNvSpPr txBox="1"/>
          <p:nvPr/>
        </p:nvSpPr>
        <p:spPr>
          <a:xfrm>
            <a:off x="4617490" y="1340024"/>
            <a:ext cx="2612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Fungi</a:t>
            </a:r>
          </a:p>
        </p:txBody>
      </p:sp>
      <p:sp>
        <p:nvSpPr>
          <p:cNvPr id="2523" name="TextBox 2522">
            <a:extLst>
              <a:ext uri="{FF2B5EF4-FFF2-40B4-BE49-F238E27FC236}">
                <a16:creationId xmlns:a16="http://schemas.microsoft.com/office/drawing/2014/main" id="{94A81DB8-95E3-1E79-A6AF-81D2EC458973}"/>
              </a:ext>
            </a:extLst>
          </p:cNvPr>
          <p:cNvSpPr txBox="1"/>
          <p:nvPr/>
        </p:nvSpPr>
        <p:spPr>
          <a:xfrm>
            <a:off x="2353065" y="2555760"/>
            <a:ext cx="229235"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2524" name="TextBox 2523">
            <a:extLst>
              <a:ext uri="{FF2B5EF4-FFF2-40B4-BE49-F238E27FC236}">
                <a16:creationId xmlns:a16="http://schemas.microsoft.com/office/drawing/2014/main" id="{CD33E74D-8201-BB5F-6077-CE66B37A70C1}"/>
              </a:ext>
            </a:extLst>
          </p:cNvPr>
          <p:cNvSpPr txBox="1"/>
          <p:nvPr/>
        </p:nvSpPr>
        <p:spPr>
          <a:xfrm>
            <a:off x="3250247" y="2400132"/>
            <a:ext cx="190762" cy="23083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p:txBody>
      </p:sp>
      <p:sp>
        <p:nvSpPr>
          <p:cNvPr id="2525" name="TextBox 2524">
            <a:extLst>
              <a:ext uri="{FF2B5EF4-FFF2-40B4-BE49-F238E27FC236}">
                <a16:creationId xmlns:a16="http://schemas.microsoft.com/office/drawing/2014/main" id="{C09C30D4-502B-D13B-CCCF-6DE7DCB95DEC}"/>
              </a:ext>
            </a:extLst>
          </p:cNvPr>
          <p:cNvSpPr txBox="1"/>
          <p:nvPr/>
        </p:nvSpPr>
        <p:spPr>
          <a:xfrm>
            <a:off x="2901642" y="2867206"/>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2526" name="TextBox 2525">
            <a:extLst>
              <a:ext uri="{FF2B5EF4-FFF2-40B4-BE49-F238E27FC236}">
                <a16:creationId xmlns:a16="http://schemas.microsoft.com/office/drawing/2014/main" id="{5C431AC4-56B8-74E9-0471-6F251A2C8746}"/>
              </a:ext>
            </a:extLst>
          </p:cNvPr>
          <p:cNvSpPr txBox="1"/>
          <p:nvPr/>
        </p:nvSpPr>
        <p:spPr>
          <a:xfrm>
            <a:off x="4490892" y="2463578"/>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IL-25</a:t>
            </a:r>
          </a:p>
        </p:txBody>
      </p:sp>
      <p:sp>
        <p:nvSpPr>
          <p:cNvPr id="2527" name="TextBox 2526">
            <a:extLst>
              <a:ext uri="{FF2B5EF4-FFF2-40B4-BE49-F238E27FC236}">
                <a16:creationId xmlns:a16="http://schemas.microsoft.com/office/drawing/2014/main" id="{B5971F15-A9AB-D041-05FF-2246B0459B3D}"/>
              </a:ext>
            </a:extLst>
          </p:cNvPr>
          <p:cNvSpPr txBox="1"/>
          <p:nvPr/>
        </p:nvSpPr>
        <p:spPr>
          <a:xfrm>
            <a:off x="4025712" y="2927010"/>
            <a:ext cx="3991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Basophil</a:t>
            </a:r>
          </a:p>
        </p:txBody>
      </p:sp>
      <p:sp>
        <p:nvSpPr>
          <p:cNvPr id="128" name="TextBox 127">
            <a:extLst>
              <a:ext uri="{FF2B5EF4-FFF2-40B4-BE49-F238E27FC236}">
                <a16:creationId xmlns:a16="http://schemas.microsoft.com/office/drawing/2014/main" id="{CA1E8191-582F-E1EF-3C7B-AB60C1038AC9}"/>
              </a:ext>
            </a:extLst>
          </p:cNvPr>
          <p:cNvSpPr txBox="1"/>
          <p:nvPr/>
        </p:nvSpPr>
        <p:spPr>
          <a:xfrm>
            <a:off x="5272911" y="2914775"/>
            <a:ext cx="61717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Dendritic cell</a:t>
            </a:r>
          </a:p>
        </p:txBody>
      </p:sp>
      <p:sp>
        <p:nvSpPr>
          <p:cNvPr id="130" name="TextBox 129">
            <a:extLst>
              <a:ext uri="{FF2B5EF4-FFF2-40B4-BE49-F238E27FC236}">
                <a16:creationId xmlns:a16="http://schemas.microsoft.com/office/drawing/2014/main" id="{C8927CE9-99F6-56AC-2256-71B795661256}"/>
              </a:ext>
            </a:extLst>
          </p:cNvPr>
          <p:cNvSpPr txBox="1"/>
          <p:nvPr/>
        </p:nvSpPr>
        <p:spPr>
          <a:xfrm>
            <a:off x="5190770" y="3077342"/>
            <a:ext cx="266103"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Naïve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T cell</a:t>
            </a:r>
          </a:p>
        </p:txBody>
      </p:sp>
      <p:sp>
        <p:nvSpPr>
          <p:cNvPr id="131" name="TextBox 130">
            <a:extLst>
              <a:ext uri="{FF2B5EF4-FFF2-40B4-BE49-F238E27FC236}">
                <a16:creationId xmlns:a16="http://schemas.microsoft.com/office/drawing/2014/main" id="{20F5818E-0A36-FEE2-88AA-65BBF274DB62}"/>
              </a:ext>
            </a:extLst>
          </p:cNvPr>
          <p:cNvSpPr txBox="1"/>
          <p:nvPr/>
        </p:nvSpPr>
        <p:spPr>
          <a:xfrm>
            <a:off x="5834612" y="4204453"/>
            <a:ext cx="53220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Eosinophils</a:t>
            </a:r>
          </a:p>
        </p:txBody>
      </p:sp>
      <p:sp>
        <p:nvSpPr>
          <p:cNvPr id="132" name="TextBox 131">
            <a:extLst>
              <a:ext uri="{FF2B5EF4-FFF2-40B4-BE49-F238E27FC236}">
                <a16:creationId xmlns:a16="http://schemas.microsoft.com/office/drawing/2014/main" id="{96CDFB98-8614-80E5-6D19-FA466F4925C6}"/>
              </a:ext>
            </a:extLst>
          </p:cNvPr>
          <p:cNvSpPr txBox="1"/>
          <p:nvPr/>
        </p:nvSpPr>
        <p:spPr>
          <a:xfrm>
            <a:off x="3012769" y="4337261"/>
            <a:ext cx="2933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 cells</a:t>
            </a:r>
          </a:p>
        </p:txBody>
      </p:sp>
      <p:sp>
        <p:nvSpPr>
          <p:cNvPr id="137" name="TextBox 136">
            <a:extLst>
              <a:ext uri="{FF2B5EF4-FFF2-40B4-BE49-F238E27FC236}">
                <a16:creationId xmlns:a16="http://schemas.microsoft.com/office/drawing/2014/main" id="{3E31A1A2-8B40-D4F1-1035-D8CB6C0C0E3F}"/>
              </a:ext>
            </a:extLst>
          </p:cNvPr>
          <p:cNvSpPr txBox="1"/>
          <p:nvPr/>
        </p:nvSpPr>
        <p:spPr>
          <a:xfrm>
            <a:off x="3127071" y="3883226"/>
            <a:ext cx="1394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IgE</a:t>
            </a:r>
          </a:p>
        </p:txBody>
      </p:sp>
      <p:sp>
        <p:nvSpPr>
          <p:cNvPr id="143" name="TextBox 142">
            <a:extLst>
              <a:ext uri="{FF2B5EF4-FFF2-40B4-BE49-F238E27FC236}">
                <a16:creationId xmlns:a16="http://schemas.microsoft.com/office/drawing/2014/main" id="{C3693CAC-7700-6279-5D9B-37E9F0320640}"/>
              </a:ext>
            </a:extLst>
          </p:cNvPr>
          <p:cNvSpPr txBox="1"/>
          <p:nvPr/>
        </p:nvSpPr>
        <p:spPr>
          <a:xfrm>
            <a:off x="2307905" y="3508569"/>
            <a:ext cx="62197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Histamine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Leukotrienes</a:t>
            </a:r>
          </a:p>
        </p:txBody>
      </p:sp>
      <p:sp>
        <p:nvSpPr>
          <p:cNvPr id="2592" name="TextBox 2591">
            <a:extLst>
              <a:ext uri="{FF2B5EF4-FFF2-40B4-BE49-F238E27FC236}">
                <a16:creationId xmlns:a16="http://schemas.microsoft.com/office/drawing/2014/main" id="{70C6C731-8D6C-2E56-3658-62D04B99F48E}"/>
              </a:ext>
            </a:extLst>
          </p:cNvPr>
          <p:cNvSpPr txBox="1"/>
          <p:nvPr/>
        </p:nvSpPr>
        <p:spPr>
          <a:xfrm>
            <a:off x="3820740" y="3311662"/>
            <a:ext cx="184350" cy="11541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p:txBody>
      </p:sp>
      <p:sp>
        <p:nvSpPr>
          <p:cNvPr id="2593" name="TextBox 2592">
            <a:extLst>
              <a:ext uri="{FF2B5EF4-FFF2-40B4-BE49-F238E27FC236}">
                <a16:creationId xmlns:a16="http://schemas.microsoft.com/office/drawing/2014/main" id="{0806D051-23CB-AC8E-D726-62C32052BB06}"/>
              </a:ext>
            </a:extLst>
          </p:cNvPr>
          <p:cNvSpPr txBox="1"/>
          <p:nvPr/>
        </p:nvSpPr>
        <p:spPr>
          <a:xfrm rot="19568916">
            <a:off x="4148277" y="4018016"/>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2594" name="TextBox 2593">
            <a:extLst>
              <a:ext uri="{FF2B5EF4-FFF2-40B4-BE49-F238E27FC236}">
                <a16:creationId xmlns:a16="http://schemas.microsoft.com/office/drawing/2014/main" id="{02440C85-EBB8-552D-7D25-5E591A31BDC5}"/>
              </a:ext>
            </a:extLst>
          </p:cNvPr>
          <p:cNvSpPr txBox="1"/>
          <p:nvPr/>
        </p:nvSpPr>
        <p:spPr>
          <a:xfrm rot="18326695">
            <a:off x="3739837" y="3610301"/>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2595" name="TextBox 2594">
            <a:extLst>
              <a:ext uri="{FF2B5EF4-FFF2-40B4-BE49-F238E27FC236}">
                <a16:creationId xmlns:a16="http://schemas.microsoft.com/office/drawing/2014/main" id="{A1731387-1B7C-9F7F-63FB-B23F72E52AA9}"/>
              </a:ext>
            </a:extLst>
          </p:cNvPr>
          <p:cNvSpPr txBox="1"/>
          <p:nvPr/>
        </p:nvSpPr>
        <p:spPr>
          <a:xfrm>
            <a:off x="4397698" y="4335872"/>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endParaRPr kumimoji="0" lang="en-US" sz="8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endParaRPr>
          </a:p>
        </p:txBody>
      </p:sp>
      <p:sp>
        <p:nvSpPr>
          <p:cNvPr id="2597" name="TextBox 2596">
            <a:extLst>
              <a:ext uri="{FF2B5EF4-FFF2-40B4-BE49-F238E27FC236}">
                <a16:creationId xmlns:a16="http://schemas.microsoft.com/office/drawing/2014/main" id="{D5978361-2FD7-6190-C0D8-F486E5EB2CF7}"/>
              </a:ext>
            </a:extLst>
          </p:cNvPr>
          <p:cNvSpPr txBox="1"/>
          <p:nvPr/>
        </p:nvSpPr>
        <p:spPr>
          <a:xfrm>
            <a:off x="4643458" y="3535810"/>
            <a:ext cx="20518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cells</a:t>
            </a:r>
          </a:p>
        </p:txBody>
      </p:sp>
      <p:sp>
        <p:nvSpPr>
          <p:cNvPr id="2598" name="TextBox 2597">
            <a:extLst>
              <a:ext uri="{FF2B5EF4-FFF2-40B4-BE49-F238E27FC236}">
                <a16:creationId xmlns:a16="http://schemas.microsoft.com/office/drawing/2014/main" id="{CF4F4A5F-C84D-DE9F-CB8E-15147DADC546}"/>
              </a:ext>
            </a:extLst>
          </p:cNvPr>
          <p:cNvSpPr txBox="1"/>
          <p:nvPr/>
        </p:nvSpPr>
        <p:spPr>
          <a:xfrm rot="2099857">
            <a:off x="5445883" y="3724808"/>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IL-5</a:t>
            </a:r>
          </a:p>
        </p:txBody>
      </p:sp>
      <p:sp>
        <p:nvSpPr>
          <p:cNvPr id="2599" name="TextBox 2598">
            <a:extLst>
              <a:ext uri="{FF2B5EF4-FFF2-40B4-BE49-F238E27FC236}">
                <a16:creationId xmlns:a16="http://schemas.microsoft.com/office/drawing/2014/main" id="{25FE81BF-E0FD-80EC-F623-5A3355480FB3}"/>
              </a:ext>
            </a:extLst>
          </p:cNvPr>
          <p:cNvSpPr txBox="1"/>
          <p:nvPr/>
        </p:nvSpPr>
        <p:spPr>
          <a:xfrm rot="19585287">
            <a:off x="5592192" y="3190655"/>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2600" name="TextBox 2599">
            <a:extLst>
              <a:ext uri="{FF2B5EF4-FFF2-40B4-BE49-F238E27FC236}">
                <a16:creationId xmlns:a16="http://schemas.microsoft.com/office/drawing/2014/main" id="{78487EFF-70A1-5433-F101-F7D0A56574C8}"/>
              </a:ext>
            </a:extLst>
          </p:cNvPr>
          <p:cNvSpPr txBox="1"/>
          <p:nvPr/>
        </p:nvSpPr>
        <p:spPr>
          <a:xfrm rot="1721568">
            <a:off x="5221754" y="4416750"/>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2601" name="TextBox 2600">
            <a:extLst>
              <a:ext uri="{FF2B5EF4-FFF2-40B4-BE49-F238E27FC236}">
                <a16:creationId xmlns:a16="http://schemas.microsoft.com/office/drawing/2014/main" id="{2BE463C4-F6D7-BF9C-28A6-07793CAF614E}"/>
              </a:ext>
            </a:extLst>
          </p:cNvPr>
          <p:cNvSpPr txBox="1"/>
          <p:nvPr/>
        </p:nvSpPr>
        <p:spPr>
          <a:xfrm rot="19476609">
            <a:off x="6618670" y="3727078"/>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IL-5</a:t>
            </a:r>
          </a:p>
        </p:txBody>
      </p:sp>
      <p:sp>
        <p:nvSpPr>
          <p:cNvPr id="2602" name="TextBox 2601">
            <a:extLst>
              <a:ext uri="{FF2B5EF4-FFF2-40B4-BE49-F238E27FC236}">
                <a16:creationId xmlns:a16="http://schemas.microsoft.com/office/drawing/2014/main" id="{2D8D9BFD-04E0-1CC2-AB78-F5A14EB77609}"/>
              </a:ext>
            </a:extLst>
          </p:cNvPr>
          <p:cNvSpPr txBox="1"/>
          <p:nvPr/>
        </p:nvSpPr>
        <p:spPr>
          <a:xfrm rot="2077529">
            <a:off x="6376152" y="3170750"/>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2603" name="TextBox 2602">
            <a:extLst>
              <a:ext uri="{FF2B5EF4-FFF2-40B4-BE49-F238E27FC236}">
                <a16:creationId xmlns:a16="http://schemas.microsoft.com/office/drawing/2014/main" id="{67F1223B-613F-C08F-38C2-C59F870FB6D4}"/>
              </a:ext>
            </a:extLst>
          </p:cNvPr>
          <p:cNvSpPr txBox="1"/>
          <p:nvPr/>
        </p:nvSpPr>
        <p:spPr>
          <a:xfrm rot="19935994">
            <a:off x="6720215" y="442359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2604" name="TextBox 2603">
            <a:extLst>
              <a:ext uri="{FF2B5EF4-FFF2-40B4-BE49-F238E27FC236}">
                <a16:creationId xmlns:a16="http://schemas.microsoft.com/office/drawing/2014/main" id="{AA5C9C02-14EE-C55B-4C16-0AF83440A299}"/>
              </a:ext>
            </a:extLst>
          </p:cNvPr>
          <p:cNvSpPr txBox="1"/>
          <p:nvPr/>
        </p:nvSpPr>
        <p:spPr>
          <a:xfrm>
            <a:off x="7048944" y="3248747"/>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2605" name="TextBox 2604">
            <a:extLst>
              <a:ext uri="{FF2B5EF4-FFF2-40B4-BE49-F238E27FC236}">
                <a16:creationId xmlns:a16="http://schemas.microsoft.com/office/drawing/2014/main" id="{C67FFBBF-AD3B-6D1A-620F-3550B2CF3901}"/>
              </a:ext>
            </a:extLst>
          </p:cNvPr>
          <p:cNvSpPr txBox="1"/>
          <p:nvPr/>
        </p:nvSpPr>
        <p:spPr>
          <a:xfrm>
            <a:off x="6761693" y="2463578"/>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IL-25</a:t>
            </a:r>
          </a:p>
        </p:txBody>
      </p:sp>
      <p:sp>
        <p:nvSpPr>
          <p:cNvPr id="2606" name="TextBox 2605">
            <a:extLst>
              <a:ext uri="{FF2B5EF4-FFF2-40B4-BE49-F238E27FC236}">
                <a16:creationId xmlns:a16="http://schemas.microsoft.com/office/drawing/2014/main" id="{78402A05-F76B-8FAE-AF3A-31FC0CC49EA3}"/>
              </a:ext>
            </a:extLst>
          </p:cNvPr>
          <p:cNvSpPr txBox="1"/>
          <p:nvPr/>
        </p:nvSpPr>
        <p:spPr>
          <a:xfrm>
            <a:off x="8283600" y="2474122"/>
            <a:ext cx="321169" cy="226591"/>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35FAC">
                    <a:lumMod val="75000"/>
                  </a:srgbClr>
                </a:solidFill>
                <a:effectLst/>
                <a:uLnTx/>
                <a:uFillTx/>
                <a:latin typeface="Calibri"/>
                <a:ea typeface="+mn-ea"/>
                <a:cs typeface="Calibri"/>
              </a:rPr>
              <a:t>TSLP</a:t>
            </a:r>
          </a:p>
        </p:txBody>
      </p:sp>
      <p:sp>
        <p:nvSpPr>
          <p:cNvPr id="2607" name="TextBox 2606">
            <a:extLst>
              <a:ext uri="{FF2B5EF4-FFF2-40B4-BE49-F238E27FC236}">
                <a16:creationId xmlns:a16="http://schemas.microsoft.com/office/drawing/2014/main" id="{903F0262-A064-A307-69F6-638710F3DFBB}"/>
              </a:ext>
            </a:extLst>
          </p:cNvPr>
          <p:cNvSpPr txBox="1"/>
          <p:nvPr/>
        </p:nvSpPr>
        <p:spPr>
          <a:xfrm>
            <a:off x="8832419" y="4346899"/>
            <a:ext cx="221214"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sp>
        <p:nvSpPr>
          <p:cNvPr id="2608" name="TextBox 2607">
            <a:extLst>
              <a:ext uri="{FF2B5EF4-FFF2-40B4-BE49-F238E27FC236}">
                <a16:creationId xmlns:a16="http://schemas.microsoft.com/office/drawing/2014/main" id="{EB1659D4-6ECC-3CF1-BFD7-A415540A1602}"/>
              </a:ext>
            </a:extLst>
          </p:cNvPr>
          <p:cNvSpPr txBox="1"/>
          <p:nvPr/>
        </p:nvSpPr>
        <p:spPr>
          <a:xfrm>
            <a:off x="7048944" y="4477785"/>
            <a:ext cx="724572"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Smooth muscle</a:t>
            </a:r>
          </a:p>
        </p:txBody>
      </p:sp>
      <p:sp>
        <p:nvSpPr>
          <p:cNvPr id="2610" name="TextBox 2609">
            <a:extLst>
              <a:ext uri="{FF2B5EF4-FFF2-40B4-BE49-F238E27FC236}">
                <a16:creationId xmlns:a16="http://schemas.microsoft.com/office/drawing/2014/main" id="{28B93442-CFF2-D648-C071-7EDF5883FB8D}"/>
              </a:ext>
            </a:extLst>
          </p:cNvPr>
          <p:cNvSpPr txBox="1"/>
          <p:nvPr/>
        </p:nvSpPr>
        <p:spPr>
          <a:xfrm>
            <a:off x="8085055" y="3166292"/>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2611" name="TextBox 2610">
            <a:extLst>
              <a:ext uri="{FF2B5EF4-FFF2-40B4-BE49-F238E27FC236}">
                <a16:creationId xmlns:a16="http://schemas.microsoft.com/office/drawing/2014/main" id="{44B0285D-8C1A-748B-6EF5-FACC8F270927}"/>
              </a:ext>
            </a:extLst>
          </p:cNvPr>
          <p:cNvSpPr txBox="1"/>
          <p:nvPr/>
        </p:nvSpPr>
        <p:spPr>
          <a:xfrm>
            <a:off x="9610310" y="4346899"/>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IL-6</a:t>
            </a:r>
          </a:p>
        </p:txBody>
      </p:sp>
      <p:sp>
        <p:nvSpPr>
          <p:cNvPr id="2612" name="TextBox 2611">
            <a:extLst>
              <a:ext uri="{FF2B5EF4-FFF2-40B4-BE49-F238E27FC236}">
                <a16:creationId xmlns:a16="http://schemas.microsoft.com/office/drawing/2014/main" id="{6E4312B4-3C20-68BE-34A1-670B371AFBCD}"/>
              </a:ext>
            </a:extLst>
          </p:cNvPr>
          <p:cNvSpPr txBox="1"/>
          <p:nvPr/>
        </p:nvSpPr>
        <p:spPr>
          <a:xfrm>
            <a:off x="9267706" y="3555041"/>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Fibroblast</a:t>
            </a:r>
          </a:p>
        </p:txBody>
      </p:sp>
      <p:sp>
        <p:nvSpPr>
          <p:cNvPr id="2613" name="TextBox 2612">
            <a:extLst>
              <a:ext uri="{FF2B5EF4-FFF2-40B4-BE49-F238E27FC236}">
                <a16:creationId xmlns:a16="http://schemas.microsoft.com/office/drawing/2014/main" id="{40084C02-88B4-8BCC-F27E-56FA93D5AD06}"/>
              </a:ext>
            </a:extLst>
          </p:cNvPr>
          <p:cNvSpPr txBox="1"/>
          <p:nvPr/>
        </p:nvSpPr>
        <p:spPr>
          <a:xfrm>
            <a:off x="9093828" y="2759718"/>
            <a:ext cx="4039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Collagen</a:t>
            </a:r>
          </a:p>
        </p:txBody>
      </p:sp>
      <p:sp>
        <p:nvSpPr>
          <p:cNvPr id="2614" name="TextBox 2613">
            <a:extLst>
              <a:ext uri="{FF2B5EF4-FFF2-40B4-BE49-F238E27FC236}">
                <a16:creationId xmlns:a16="http://schemas.microsoft.com/office/drawing/2014/main" id="{D4FEF847-4D29-77BD-A5D6-00F876271E3E}"/>
              </a:ext>
            </a:extLst>
          </p:cNvPr>
          <p:cNvSpPr txBox="1"/>
          <p:nvPr/>
        </p:nvSpPr>
        <p:spPr>
          <a:xfrm>
            <a:off x="9576028" y="2398346"/>
            <a:ext cx="51457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Goblet cell</a:t>
            </a:r>
          </a:p>
        </p:txBody>
      </p:sp>
      <p:sp>
        <p:nvSpPr>
          <p:cNvPr id="2615" name="TextBox 2614">
            <a:extLst>
              <a:ext uri="{FF2B5EF4-FFF2-40B4-BE49-F238E27FC236}">
                <a16:creationId xmlns:a16="http://schemas.microsoft.com/office/drawing/2014/main" id="{AD6BF05D-68D5-9949-8F68-7551BAF5E8CA}"/>
              </a:ext>
            </a:extLst>
          </p:cNvPr>
          <p:cNvSpPr txBox="1"/>
          <p:nvPr/>
        </p:nvSpPr>
        <p:spPr>
          <a:xfrm>
            <a:off x="7945735" y="3624292"/>
            <a:ext cx="248471" cy="15389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grpSp>
        <p:nvGrpSpPr>
          <p:cNvPr id="2616" name="Graphic 2442">
            <a:extLst>
              <a:ext uri="{FF2B5EF4-FFF2-40B4-BE49-F238E27FC236}">
                <a16:creationId xmlns:a16="http://schemas.microsoft.com/office/drawing/2014/main" id="{AF4EE646-B597-D174-D0DA-A6259814CF4C}"/>
              </a:ext>
            </a:extLst>
          </p:cNvPr>
          <p:cNvGrpSpPr/>
          <p:nvPr/>
        </p:nvGrpSpPr>
        <p:grpSpPr>
          <a:xfrm rot="401577">
            <a:off x="3880668" y="3532950"/>
            <a:ext cx="257941" cy="478206"/>
            <a:chOff x="7388833" y="5476246"/>
            <a:chExt cx="373677" cy="630032"/>
          </a:xfrm>
          <a:solidFill>
            <a:srgbClr val="A21383"/>
          </a:solidFill>
        </p:grpSpPr>
        <p:sp>
          <p:nvSpPr>
            <p:cNvPr id="2617" name="Freeform 2445">
              <a:extLst>
                <a:ext uri="{FF2B5EF4-FFF2-40B4-BE49-F238E27FC236}">
                  <a16:creationId xmlns:a16="http://schemas.microsoft.com/office/drawing/2014/main" id="{F4030924-69D1-0D80-DF39-754F23336F9B}"/>
                </a:ext>
              </a:extLst>
            </p:cNvPr>
            <p:cNvSpPr/>
            <p:nvPr/>
          </p:nvSpPr>
          <p:spPr>
            <a:xfrm>
              <a:off x="7411227" y="5476246"/>
              <a:ext cx="351283" cy="592220"/>
            </a:xfrm>
            <a:custGeom>
              <a:avLst/>
              <a:gdLst>
                <a:gd name="connsiteX0" fmla="*/ 351285 w 351284"/>
                <a:gd name="connsiteY0" fmla="*/ 0 h 592224"/>
                <a:gd name="connsiteX1" fmla="*/ 0 w 351284"/>
                <a:gd name="connsiteY1" fmla="*/ 592224 h 592224"/>
              </a:gdLst>
              <a:ahLst/>
              <a:cxnLst>
                <a:cxn ang="0">
                  <a:pos x="connsiteX0" y="connsiteY0"/>
                </a:cxn>
                <a:cxn ang="0">
                  <a:pos x="connsiteX1" y="connsiteY1"/>
                </a:cxn>
              </a:cxnLst>
              <a:rect l="l" t="t" r="r" b="b"/>
              <a:pathLst>
                <a:path w="351284" h="592224">
                  <a:moveTo>
                    <a:pt x="351285" y="0"/>
                  </a:moveTo>
                  <a:lnTo>
                    <a:pt x="0" y="592224"/>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618" name="Freeform 2446">
              <a:extLst>
                <a:ext uri="{FF2B5EF4-FFF2-40B4-BE49-F238E27FC236}">
                  <a16:creationId xmlns:a16="http://schemas.microsoft.com/office/drawing/2014/main" id="{969A9E74-7ADC-9203-9F3F-4F201388C1A7}"/>
                </a:ext>
              </a:extLst>
            </p:cNvPr>
            <p:cNvSpPr/>
            <p:nvPr/>
          </p:nvSpPr>
          <p:spPr>
            <a:xfrm>
              <a:off x="7388833" y="6045244"/>
              <a:ext cx="53261" cy="61034"/>
            </a:xfrm>
            <a:custGeom>
              <a:avLst/>
              <a:gdLst>
                <a:gd name="connsiteX0" fmla="*/ 735 w 53261"/>
                <a:gd name="connsiteY0" fmla="*/ 0 h 61034"/>
                <a:gd name="connsiteX1" fmla="*/ 0 w 53261"/>
                <a:gd name="connsiteY1" fmla="*/ 61034 h 61034"/>
                <a:gd name="connsiteX2" fmla="*/ 53262 w 53261"/>
                <a:gd name="connsiteY2" fmla="*/ 31160 h 61034"/>
                <a:gd name="connsiteX3" fmla="*/ 735 w 53261"/>
                <a:gd name="connsiteY3" fmla="*/ 0 h 61034"/>
              </a:gdLst>
              <a:ahLst/>
              <a:cxnLst>
                <a:cxn ang="0">
                  <a:pos x="connsiteX0" y="connsiteY0"/>
                </a:cxn>
                <a:cxn ang="0">
                  <a:pos x="connsiteX1" y="connsiteY1"/>
                </a:cxn>
                <a:cxn ang="0">
                  <a:pos x="connsiteX2" y="connsiteY2"/>
                </a:cxn>
                <a:cxn ang="0">
                  <a:pos x="connsiteX3" y="connsiteY3"/>
                </a:cxn>
              </a:cxnLst>
              <a:rect l="l" t="t" r="r" b="b"/>
              <a:pathLst>
                <a:path w="53261" h="61034">
                  <a:moveTo>
                    <a:pt x="735" y="0"/>
                  </a:moveTo>
                  <a:lnTo>
                    <a:pt x="0" y="61034"/>
                  </a:lnTo>
                  <a:lnTo>
                    <a:pt x="53262" y="31160"/>
                  </a:lnTo>
                  <a:lnTo>
                    <a:pt x="735"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2619" name="Group 2618">
            <a:extLst>
              <a:ext uri="{FF2B5EF4-FFF2-40B4-BE49-F238E27FC236}">
                <a16:creationId xmlns:a16="http://schemas.microsoft.com/office/drawing/2014/main" id="{66C2BB48-7936-A35E-19F8-E1983579771D}"/>
              </a:ext>
            </a:extLst>
          </p:cNvPr>
          <p:cNvGrpSpPr/>
          <p:nvPr/>
        </p:nvGrpSpPr>
        <p:grpSpPr>
          <a:xfrm>
            <a:off x="3958667" y="3882376"/>
            <a:ext cx="880704" cy="577321"/>
            <a:chOff x="3869982" y="3713634"/>
            <a:chExt cx="880686" cy="577309"/>
          </a:xfrm>
        </p:grpSpPr>
        <p:sp>
          <p:nvSpPr>
            <p:cNvPr id="2620" name="Freeform 2448">
              <a:extLst>
                <a:ext uri="{FF2B5EF4-FFF2-40B4-BE49-F238E27FC236}">
                  <a16:creationId xmlns:a16="http://schemas.microsoft.com/office/drawing/2014/main" id="{1E266053-3100-1EAB-845B-A9E42AAE4087}"/>
                </a:ext>
              </a:extLst>
            </p:cNvPr>
            <p:cNvSpPr/>
            <p:nvPr/>
          </p:nvSpPr>
          <p:spPr>
            <a:xfrm>
              <a:off x="3906774" y="3713634"/>
              <a:ext cx="843894" cy="553210"/>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621" name="Freeform 2449">
              <a:extLst>
                <a:ext uri="{FF2B5EF4-FFF2-40B4-BE49-F238E27FC236}">
                  <a16:creationId xmlns:a16="http://schemas.microsoft.com/office/drawing/2014/main" id="{668564D4-125C-F547-C86D-40B400945B5C}"/>
                </a:ext>
              </a:extLst>
            </p:cNvPr>
            <p:cNvSpPr/>
            <p:nvPr/>
          </p:nvSpPr>
          <p:spPr>
            <a:xfrm>
              <a:off x="3869982" y="4236370"/>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2622" name="Graphic 2442">
            <a:extLst>
              <a:ext uri="{FF2B5EF4-FFF2-40B4-BE49-F238E27FC236}">
                <a16:creationId xmlns:a16="http://schemas.microsoft.com/office/drawing/2014/main" id="{FF280C34-D818-E039-4380-D5CF94C6F45C}"/>
              </a:ext>
            </a:extLst>
          </p:cNvPr>
          <p:cNvGrpSpPr/>
          <p:nvPr/>
        </p:nvGrpSpPr>
        <p:grpSpPr>
          <a:xfrm>
            <a:off x="4325109" y="4259488"/>
            <a:ext cx="61137" cy="392465"/>
            <a:chOff x="7893108" y="6127558"/>
            <a:chExt cx="61036" cy="391820"/>
          </a:xfrm>
          <a:solidFill>
            <a:srgbClr val="A21383"/>
          </a:solidFill>
        </p:grpSpPr>
        <p:sp>
          <p:nvSpPr>
            <p:cNvPr id="160" name="Freeform 2451">
              <a:extLst>
                <a:ext uri="{FF2B5EF4-FFF2-40B4-BE49-F238E27FC236}">
                  <a16:creationId xmlns:a16="http://schemas.microsoft.com/office/drawing/2014/main" id="{61ED86DD-3737-652D-6D1A-1332021A6C61}"/>
                </a:ext>
              </a:extLst>
            </p:cNvPr>
            <p:cNvSpPr/>
            <p:nvPr/>
          </p:nvSpPr>
          <p:spPr>
            <a:xfrm>
              <a:off x="7923553" y="6127558"/>
              <a:ext cx="6122" cy="347904"/>
            </a:xfrm>
            <a:custGeom>
              <a:avLst/>
              <a:gdLst>
                <a:gd name="connsiteX0" fmla="*/ 0 w 6122"/>
                <a:gd name="connsiteY0" fmla="*/ 0 h 347902"/>
                <a:gd name="connsiteX1" fmla="*/ 0 w 6122"/>
                <a:gd name="connsiteY1" fmla="*/ 347903 h 347902"/>
              </a:gdLst>
              <a:ahLst/>
              <a:cxnLst>
                <a:cxn ang="0">
                  <a:pos x="connsiteX0" y="connsiteY0"/>
                </a:cxn>
                <a:cxn ang="0">
                  <a:pos x="connsiteX1" y="connsiteY1"/>
                </a:cxn>
              </a:cxnLst>
              <a:rect l="l" t="t" r="r" b="b"/>
              <a:pathLst>
                <a:path w="6122" h="347902">
                  <a:moveTo>
                    <a:pt x="0" y="0"/>
                  </a:moveTo>
                  <a:lnTo>
                    <a:pt x="0" y="347903"/>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162" name="Freeform 2452">
              <a:extLst>
                <a:ext uri="{FF2B5EF4-FFF2-40B4-BE49-F238E27FC236}">
                  <a16:creationId xmlns:a16="http://schemas.microsoft.com/office/drawing/2014/main" id="{F216DC3B-F843-E2DE-988C-B66F1A7F7161}"/>
                </a:ext>
              </a:extLst>
            </p:cNvPr>
            <p:cNvSpPr/>
            <p:nvPr/>
          </p:nvSpPr>
          <p:spPr>
            <a:xfrm>
              <a:off x="7893108" y="6466486"/>
              <a:ext cx="61036" cy="52892"/>
            </a:xfrm>
            <a:custGeom>
              <a:avLst/>
              <a:gdLst>
                <a:gd name="connsiteX0" fmla="*/ 0 w 61036"/>
                <a:gd name="connsiteY0" fmla="*/ 0 h 52892"/>
                <a:gd name="connsiteX1" fmla="*/ 30488 w 61036"/>
                <a:gd name="connsiteY1" fmla="*/ 52892 h 52892"/>
                <a:gd name="connsiteX2" fmla="*/ 61037 w 61036"/>
                <a:gd name="connsiteY2" fmla="*/ 0 h 52892"/>
                <a:gd name="connsiteX3" fmla="*/ 0 w 61036"/>
                <a:gd name="connsiteY3" fmla="*/ 0 h 52892"/>
              </a:gdLst>
              <a:ahLst/>
              <a:cxnLst>
                <a:cxn ang="0">
                  <a:pos x="connsiteX0" y="connsiteY0"/>
                </a:cxn>
                <a:cxn ang="0">
                  <a:pos x="connsiteX1" y="connsiteY1"/>
                </a:cxn>
                <a:cxn ang="0">
                  <a:pos x="connsiteX2" y="connsiteY2"/>
                </a:cxn>
                <a:cxn ang="0">
                  <a:pos x="connsiteX3" y="connsiteY3"/>
                </a:cxn>
              </a:cxnLst>
              <a:rect l="l" t="t" r="r" b="b"/>
              <a:pathLst>
                <a:path w="61036" h="52892">
                  <a:moveTo>
                    <a:pt x="0" y="0"/>
                  </a:moveTo>
                  <a:lnTo>
                    <a:pt x="30488" y="52892"/>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63" name="Freeform 2453">
            <a:extLst>
              <a:ext uri="{FF2B5EF4-FFF2-40B4-BE49-F238E27FC236}">
                <a16:creationId xmlns:a16="http://schemas.microsoft.com/office/drawing/2014/main" id="{3600AFE1-AB78-3E80-BF47-43A44084EFEF}"/>
              </a:ext>
            </a:extLst>
          </p:cNvPr>
          <p:cNvSpPr/>
          <p:nvPr/>
        </p:nvSpPr>
        <p:spPr>
          <a:xfrm>
            <a:off x="4355605" y="3530219"/>
            <a:ext cx="6132" cy="364972"/>
          </a:xfrm>
          <a:custGeom>
            <a:avLst/>
            <a:gdLst>
              <a:gd name="connsiteX0" fmla="*/ 0 w 6122"/>
              <a:gd name="connsiteY0" fmla="*/ 0 h 364370"/>
              <a:gd name="connsiteX1" fmla="*/ 0 w 6122"/>
              <a:gd name="connsiteY1" fmla="*/ 364370 h 364370"/>
            </a:gdLst>
            <a:ahLst/>
            <a:cxnLst>
              <a:cxn ang="0">
                <a:pos x="connsiteX0" y="connsiteY0"/>
              </a:cxn>
              <a:cxn ang="0">
                <a:pos x="connsiteX1" y="connsiteY1"/>
              </a:cxn>
            </a:cxnLst>
            <a:rect l="l" t="t" r="r" b="b"/>
            <a:pathLst>
              <a:path w="6122" h="364370">
                <a:moveTo>
                  <a:pt x="0" y="0"/>
                </a:moveTo>
                <a:lnTo>
                  <a:pt x="0" y="36437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nvGrpSpPr>
          <p:cNvPr id="169" name="Graphic 2442">
            <a:extLst>
              <a:ext uri="{FF2B5EF4-FFF2-40B4-BE49-F238E27FC236}">
                <a16:creationId xmlns:a16="http://schemas.microsoft.com/office/drawing/2014/main" id="{722D2DEB-86D4-7C14-BA49-5BEB9AFE43F3}"/>
              </a:ext>
            </a:extLst>
          </p:cNvPr>
          <p:cNvGrpSpPr/>
          <p:nvPr/>
        </p:nvGrpSpPr>
        <p:grpSpPr>
          <a:xfrm>
            <a:off x="5344098" y="3766300"/>
            <a:ext cx="307834" cy="204233"/>
            <a:chOff x="8910534" y="5635163"/>
            <a:chExt cx="307329" cy="203897"/>
          </a:xfrm>
          <a:solidFill>
            <a:srgbClr val="A21383"/>
          </a:solidFill>
        </p:grpSpPr>
        <p:sp>
          <p:nvSpPr>
            <p:cNvPr id="170" name="Freeform 2461">
              <a:extLst>
                <a:ext uri="{FF2B5EF4-FFF2-40B4-BE49-F238E27FC236}">
                  <a16:creationId xmlns:a16="http://schemas.microsoft.com/office/drawing/2014/main" id="{8C7389D5-013C-952C-EC77-26304349B330}"/>
                </a:ext>
              </a:extLst>
            </p:cNvPr>
            <p:cNvSpPr/>
            <p:nvPr/>
          </p:nvSpPr>
          <p:spPr>
            <a:xfrm>
              <a:off x="8910534" y="5635163"/>
              <a:ext cx="270781" cy="179614"/>
            </a:xfrm>
            <a:custGeom>
              <a:avLst/>
              <a:gdLst>
                <a:gd name="connsiteX0" fmla="*/ 270779 w 270779"/>
                <a:gd name="connsiteY0" fmla="*/ 179614 h 179613"/>
                <a:gd name="connsiteX1" fmla="*/ 0 w 270779"/>
                <a:gd name="connsiteY1" fmla="*/ 0 h 179613"/>
              </a:gdLst>
              <a:ahLst/>
              <a:cxnLst>
                <a:cxn ang="0">
                  <a:pos x="connsiteX0" y="connsiteY0"/>
                </a:cxn>
                <a:cxn ang="0">
                  <a:pos x="connsiteX1" y="connsiteY1"/>
                </a:cxn>
              </a:cxnLst>
              <a:rect l="l" t="t" r="r" b="b"/>
              <a:pathLst>
                <a:path w="270779" h="179613">
                  <a:moveTo>
                    <a:pt x="270779" y="179614"/>
                  </a:moveTo>
                  <a:lnTo>
                    <a:pt x="0"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171" name="Freeform 2462">
              <a:extLst>
                <a:ext uri="{FF2B5EF4-FFF2-40B4-BE49-F238E27FC236}">
                  <a16:creationId xmlns:a16="http://schemas.microsoft.com/office/drawing/2014/main" id="{E80F4BF6-A718-5B27-2BE7-AAC4FBEA5C78}"/>
                </a:ext>
              </a:extLst>
            </p:cNvPr>
            <p:cNvSpPr/>
            <p:nvPr/>
          </p:nvSpPr>
          <p:spPr>
            <a:xfrm>
              <a:off x="9156949" y="5784393"/>
              <a:ext cx="60914" cy="54667"/>
            </a:xfrm>
            <a:custGeom>
              <a:avLst/>
              <a:gdLst>
                <a:gd name="connsiteX0" fmla="*/ 33733 w 60914"/>
                <a:gd name="connsiteY0" fmla="*/ 0 h 54667"/>
                <a:gd name="connsiteX1" fmla="*/ 60915 w 60914"/>
                <a:gd name="connsiteY1" fmla="*/ 54668 h 54667"/>
                <a:gd name="connsiteX2" fmla="*/ 0 w 60914"/>
                <a:gd name="connsiteY2" fmla="*/ 50872 h 54667"/>
                <a:gd name="connsiteX3" fmla="*/ 33733 w 60914"/>
                <a:gd name="connsiteY3" fmla="*/ 0 h 54667"/>
              </a:gdLst>
              <a:ahLst/>
              <a:cxnLst>
                <a:cxn ang="0">
                  <a:pos x="connsiteX0" y="connsiteY0"/>
                </a:cxn>
                <a:cxn ang="0">
                  <a:pos x="connsiteX1" y="connsiteY1"/>
                </a:cxn>
                <a:cxn ang="0">
                  <a:pos x="connsiteX2" y="connsiteY2"/>
                </a:cxn>
                <a:cxn ang="0">
                  <a:pos x="connsiteX3" y="connsiteY3"/>
                </a:cxn>
              </a:cxnLst>
              <a:rect l="l" t="t" r="r" b="b"/>
              <a:pathLst>
                <a:path w="60914" h="54667">
                  <a:moveTo>
                    <a:pt x="33733" y="0"/>
                  </a:moveTo>
                  <a:lnTo>
                    <a:pt x="60915" y="54668"/>
                  </a:lnTo>
                  <a:lnTo>
                    <a:pt x="0" y="50872"/>
                  </a:lnTo>
                  <a:lnTo>
                    <a:pt x="33733"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6" name="Graphic 2442">
            <a:extLst>
              <a:ext uri="{FF2B5EF4-FFF2-40B4-BE49-F238E27FC236}">
                <a16:creationId xmlns:a16="http://schemas.microsoft.com/office/drawing/2014/main" id="{1354EE82-4DF0-95CE-A3F2-9796C5FA6B31}"/>
              </a:ext>
            </a:extLst>
          </p:cNvPr>
          <p:cNvGrpSpPr/>
          <p:nvPr/>
        </p:nvGrpSpPr>
        <p:grpSpPr>
          <a:xfrm>
            <a:off x="7996110" y="3915221"/>
            <a:ext cx="236051" cy="639113"/>
            <a:chOff x="11812378" y="5783858"/>
            <a:chExt cx="235661" cy="638063"/>
          </a:xfrm>
        </p:grpSpPr>
        <p:sp>
          <p:nvSpPr>
            <p:cNvPr id="177" name="Freeform 2473">
              <a:extLst>
                <a:ext uri="{FF2B5EF4-FFF2-40B4-BE49-F238E27FC236}">
                  <a16:creationId xmlns:a16="http://schemas.microsoft.com/office/drawing/2014/main" id="{ABA0D955-D64D-B021-049E-0CE2088DEF64}"/>
                </a:ext>
              </a:extLst>
            </p:cNvPr>
            <p:cNvSpPr/>
            <p:nvPr/>
          </p:nvSpPr>
          <p:spPr>
            <a:xfrm>
              <a:off x="11812378" y="5814083"/>
              <a:ext cx="203680" cy="607838"/>
            </a:xfrm>
            <a:custGeom>
              <a:avLst/>
              <a:gdLst>
                <a:gd name="connsiteX0" fmla="*/ 203682 w 203681"/>
                <a:gd name="connsiteY0" fmla="*/ 0 h 607834"/>
                <a:gd name="connsiteX1" fmla="*/ 0 w 203681"/>
                <a:gd name="connsiteY1" fmla="*/ 192164 h 607834"/>
                <a:gd name="connsiteX2" fmla="*/ 0 w 203681"/>
                <a:gd name="connsiteY2" fmla="*/ 607835 h 607834"/>
              </a:gdLst>
              <a:ahLst/>
              <a:cxnLst>
                <a:cxn ang="0">
                  <a:pos x="connsiteX0" y="connsiteY0"/>
                </a:cxn>
                <a:cxn ang="0">
                  <a:pos x="connsiteX1" y="connsiteY1"/>
                </a:cxn>
                <a:cxn ang="0">
                  <a:pos x="connsiteX2" y="connsiteY2"/>
                </a:cxn>
              </a:cxnLst>
              <a:rect l="l" t="t" r="r" b="b"/>
              <a:pathLst>
                <a:path w="203681" h="607834">
                  <a:moveTo>
                    <a:pt x="203682" y="0"/>
                  </a:moveTo>
                  <a:lnTo>
                    <a:pt x="0" y="192164"/>
                  </a:lnTo>
                  <a:lnTo>
                    <a:pt x="0" y="607835"/>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178" name="Freeform 2474">
              <a:extLst>
                <a:ext uri="{FF2B5EF4-FFF2-40B4-BE49-F238E27FC236}">
                  <a16:creationId xmlns:a16="http://schemas.microsoft.com/office/drawing/2014/main" id="{3B81BEA0-959C-8B14-817B-AFC0B01F309D}"/>
                </a:ext>
              </a:extLst>
            </p:cNvPr>
            <p:cNvSpPr/>
            <p:nvPr/>
          </p:nvSpPr>
          <p:spPr>
            <a:xfrm>
              <a:off x="11988656" y="5783858"/>
              <a:ext cx="59383" cy="58463"/>
            </a:xfrm>
            <a:custGeom>
              <a:avLst/>
              <a:gdLst>
                <a:gd name="connsiteX0" fmla="*/ 0 w 59383"/>
                <a:gd name="connsiteY0" fmla="*/ 14080 h 58463"/>
                <a:gd name="connsiteX1" fmla="*/ 59384 w 59383"/>
                <a:gd name="connsiteY1" fmla="*/ 0 h 58463"/>
                <a:gd name="connsiteX2" fmla="*/ 41875 w 59383"/>
                <a:gd name="connsiteY2" fmla="*/ 58463 h 58463"/>
                <a:gd name="connsiteX3" fmla="*/ 0 w 59383"/>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3" h="58463">
                  <a:moveTo>
                    <a:pt x="0" y="14080"/>
                  </a:moveTo>
                  <a:lnTo>
                    <a:pt x="59384"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9" name="Graphic 2442">
            <a:extLst>
              <a:ext uri="{FF2B5EF4-FFF2-40B4-BE49-F238E27FC236}">
                <a16:creationId xmlns:a16="http://schemas.microsoft.com/office/drawing/2014/main" id="{C9EB1333-8416-6156-19AB-0B2B21A95C6B}"/>
              </a:ext>
            </a:extLst>
          </p:cNvPr>
          <p:cNvGrpSpPr/>
          <p:nvPr/>
        </p:nvGrpSpPr>
        <p:grpSpPr>
          <a:xfrm>
            <a:off x="8730274" y="3373154"/>
            <a:ext cx="163341" cy="154090"/>
            <a:chOff x="12462647" y="5280128"/>
            <a:chExt cx="163072" cy="153837"/>
          </a:xfrm>
          <a:solidFill>
            <a:srgbClr val="A21383"/>
          </a:solidFill>
        </p:grpSpPr>
        <p:sp>
          <p:nvSpPr>
            <p:cNvPr id="180" name="Freeform 2476">
              <a:extLst>
                <a:ext uri="{FF2B5EF4-FFF2-40B4-BE49-F238E27FC236}">
                  <a16:creationId xmlns:a16="http://schemas.microsoft.com/office/drawing/2014/main" id="{F0A1A204-8251-50E3-2DDE-C0315B8BA25E}"/>
                </a:ext>
              </a:extLst>
            </p:cNvPr>
            <p:cNvSpPr/>
            <p:nvPr/>
          </p:nvSpPr>
          <p:spPr>
            <a:xfrm>
              <a:off x="12462647" y="5310304"/>
              <a:ext cx="131073" cy="123661"/>
            </a:xfrm>
            <a:custGeom>
              <a:avLst/>
              <a:gdLst>
                <a:gd name="connsiteX0" fmla="*/ 131073 w 131073"/>
                <a:gd name="connsiteY0" fmla="*/ 0 h 123660"/>
                <a:gd name="connsiteX1" fmla="*/ 0 w 131073"/>
                <a:gd name="connsiteY1" fmla="*/ 123661 h 123660"/>
              </a:gdLst>
              <a:ahLst/>
              <a:cxnLst>
                <a:cxn ang="0">
                  <a:pos x="connsiteX0" y="connsiteY0"/>
                </a:cxn>
                <a:cxn ang="0">
                  <a:pos x="connsiteX1" y="connsiteY1"/>
                </a:cxn>
              </a:cxnLst>
              <a:rect l="l" t="t" r="r" b="b"/>
              <a:pathLst>
                <a:path w="131073" h="123660">
                  <a:moveTo>
                    <a:pt x="131073" y="0"/>
                  </a:moveTo>
                  <a:lnTo>
                    <a:pt x="0" y="123661"/>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184" name="Freeform 2477">
              <a:extLst>
                <a:ext uri="{FF2B5EF4-FFF2-40B4-BE49-F238E27FC236}">
                  <a16:creationId xmlns:a16="http://schemas.microsoft.com/office/drawing/2014/main" id="{FF02E0CE-FED5-0019-F63B-E2FEB59AD45F}"/>
                </a:ext>
              </a:extLst>
            </p:cNvPr>
            <p:cNvSpPr/>
            <p:nvPr/>
          </p:nvSpPr>
          <p:spPr>
            <a:xfrm>
              <a:off x="12566335" y="5280128"/>
              <a:ext cx="59384" cy="58463"/>
            </a:xfrm>
            <a:custGeom>
              <a:avLst/>
              <a:gdLst>
                <a:gd name="connsiteX0" fmla="*/ 0 w 59384"/>
                <a:gd name="connsiteY0" fmla="*/ 14080 h 58463"/>
                <a:gd name="connsiteX1" fmla="*/ 59385 w 59384"/>
                <a:gd name="connsiteY1" fmla="*/ 0 h 58463"/>
                <a:gd name="connsiteX2" fmla="*/ 41875 w 59384"/>
                <a:gd name="connsiteY2" fmla="*/ 58463 h 58463"/>
                <a:gd name="connsiteX3" fmla="*/ 0 w 59384"/>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4" h="58463">
                  <a:moveTo>
                    <a:pt x="0" y="14080"/>
                  </a:moveTo>
                  <a:lnTo>
                    <a:pt x="59385"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85" name="Graphic 2442">
            <a:extLst>
              <a:ext uri="{FF2B5EF4-FFF2-40B4-BE49-F238E27FC236}">
                <a16:creationId xmlns:a16="http://schemas.microsoft.com/office/drawing/2014/main" id="{DEB39017-1B0D-2D86-200B-70CD9F4B1B76}"/>
              </a:ext>
            </a:extLst>
          </p:cNvPr>
          <p:cNvGrpSpPr/>
          <p:nvPr/>
        </p:nvGrpSpPr>
        <p:grpSpPr>
          <a:xfrm>
            <a:off x="8058556" y="3980929"/>
            <a:ext cx="248342" cy="573377"/>
            <a:chOff x="11874675" y="5849441"/>
            <a:chExt cx="247931" cy="572433"/>
          </a:xfrm>
        </p:grpSpPr>
        <p:sp>
          <p:nvSpPr>
            <p:cNvPr id="186" name="Freeform 2479">
              <a:extLst>
                <a:ext uri="{FF2B5EF4-FFF2-40B4-BE49-F238E27FC236}">
                  <a16:creationId xmlns:a16="http://schemas.microsoft.com/office/drawing/2014/main" id="{3A283AAA-2E54-AA45-D8E3-387F715DA947}"/>
                </a:ext>
              </a:extLst>
            </p:cNvPr>
            <p:cNvSpPr/>
            <p:nvPr/>
          </p:nvSpPr>
          <p:spPr>
            <a:xfrm>
              <a:off x="11905090" y="5849441"/>
              <a:ext cx="217516" cy="528559"/>
            </a:xfrm>
            <a:custGeom>
              <a:avLst/>
              <a:gdLst>
                <a:gd name="connsiteX0" fmla="*/ 217518 w 217517"/>
                <a:gd name="connsiteY0" fmla="*/ 0 h 528557"/>
                <a:gd name="connsiteX1" fmla="*/ 0 w 217517"/>
                <a:gd name="connsiteY1" fmla="*/ 205203 h 528557"/>
                <a:gd name="connsiteX2" fmla="*/ 0 w 217517"/>
                <a:gd name="connsiteY2" fmla="*/ 528557 h 528557"/>
              </a:gdLst>
              <a:ahLst/>
              <a:cxnLst>
                <a:cxn ang="0">
                  <a:pos x="connsiteX0" y="connsiteY0"/>
                </a:cxn>
                <a:cxn ang="0">
                  <a:pos x="connsiteX1" y="connsiteY1"/>
                </a:cxn>
                <a:cxn ang="0">
                  <a:pos x="connsiteX2" y="connsiteY2"/>
                </a:cxn>
              </a:cxnLst>
              <a:rect l="l" t="t" r="r" b="b"/>
              <a:pathLst>
                <a:path w="217517" h="528557">
                  <a:moveTo>
                    <a:pt x="217518" y="0"/>
                  </a:moveTo>
                  <a:lnTo>
                    <a:pt x="0" y="205203"/>
                  </a:lnTo>
                  <a:lnTo>
                    <a:pt x="0" y="528557"/>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187" name="Freeform 2480">
              <a:extLst>
                <a:ext uri="{FF2B5EF4-FFF2-40B4-BE49-F238E27FC236}">
                  <a16:creationId xmlns:a16="http://schemas.microsoft.com/office/drawing/2014/main" id="{DB378E0B-6EAB-5BAE-A8E4-5D0AD9CB315A}"/>
                </a:ext>
              </a:extLst>
            </p:cNvPr>
            <p:cNvSpPr/>
            <p:nvPr/>
          </p:nvSpPr>
          <p:spPr>
            <a:xfrm>
              <a:off x="11874675" y="6369044"/>
              <a:ext cx="61036" cy="52830"/>
            </a:xfrm>
            <a:custGeom>
              <a:avLst/>
              <a:gdLst>
                <a:gd name="connsiteX0" fmla="*/ 0 w 61036"/>
                <a:gd name="connsiteY0" fmla="*/ 0 h 52830"/>
                <a:gd name="connsiteX1" fmla="*/ 30488 w 61036"/>
                <a:gd name="connsiteY1" fmla="*/ 52831 h 52830"/>
                <a:gd name="connsiteX2" fmla="*/ 61037 w 61036"/>
                <a:gd name="connsiteY2" fmla="*/ 0 h 52830"/>
                <a:gd name="connsiteX3" fmla="*/ 0 w 61036"/>
                <a:gd name="connsiteY3" fmla="*/ 0 h 52830"/>
              </a:gdLst>
              <a:ahLst/>
              <a:cxnLst>
                <a:cxn ang="0">
                  <a:pos x="connsiteX0" y="connsiteY0"/>
                </a:cxn>
                <a:cxn ang="0">
                  <a:pos x="connsiteX1" y="connsiteY1"/>
                </a:cxn>
                <a:cxn ang="0">
                  <a:pos x="connsiteX2" y="connsiteY2"/>
                </a:cxn>
                <a:cxn ang="0">
                  <a:pos x="connsiteX3" y="connsiteY3"/>
                </a:cxn>
              </a:cxnLst>
              <a:rect l="l" t="t" r="r" b="b"/>
              <a:pathLst>
                <a:path w="61036" h="52830">
                  <a:moveTo>
                    <a:pt x="0" y="0"/>
                  </a:moveTo>
                  <a:lnTo>
                    <a:pt x="30488" y="52831"/>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88" name="Group 187">
            <a:extLst>
              <a:ext uri="{FF2B5EF4-FFF2-40B4-BE49-F238E27FC236}">
                <a16:creationId xmlns:a16="http://schemas.microsoft.com/office/drawing/2014/main" id="{DB3D09EF-F943-84F2-AB92-670E61BF1924}"/>
              </a:ext>
            </a:extLst>
          </p:cNvPr>
          <p:cNvGrpSpPr/>
          <p:nvPr/>
        </p:nvGrpSpPr>
        <p:grpSpPr>
          <a:xfrm>
            <a:off x="5387652" y="2521087"/>
            <a:ext cx="678650" cy="1047275"/>
            <a:chOff x="5298937" y="2308102"/>
            <a:chExt cx="678636" cy="1091509"/>
          </a:xfrm>
        </p:grpSpPr>
        <p:sp>
          <p:nvSpPr>
            <p:cNvPr id="189" name="Freeform 2458">
              <a:extLst>
                <a:ext uri="{FF2B5EF4-FFF2-40B4-BE49-F238E27FC236}">
                  <a16:creationId xmlns:a16="http://schemas.microsoft.com/office/drawing/2014/main" id="{F8730B46-DF70-B350-88D7-5B86C3F572FE}"/>
                </a:ext>
              </a:extLst>
            </p:cNvPr>
            <p:cNvSpPr/>
            <p:nvPr/>
          </p:nvSpPr>
          <p:spPr>
            <a:xfrm>
              <a:off x="5298937" y="2352119"/>
              <a:ext cx="648098" cy="1047492"/>
            </a:xfrm>
            <a:custGeom>
              <a:avLst/>
              <a:gdLst>
                <a:gd name="connsiteX0" fmla="*/ 647042 w 647042"/>
                <a:gd name="connsiteY0" fmla="*/ 0 h 1045789"/>
                <a:gd name="connsiteX1" fmla="*/ 647042 w 647042"/>
                <a:gd name="connsiteY1" fmla="*/ 618854 h 1045789"/>
                <a:gd name="connsiteX2" fmla="*/ 0 w 647042"/>
                <a:gd name="connsiteY2" fmla="*/ 1045789 h 1045789"/>
              </a:gdLst>
              <a:ahLst/>
              <a:cxnLst>
                <a:cxn ang="0">
                  <a:pos x="connsiteX0" y="connsiteY0"/>
                </a:cxn>
                <a:cxn ang="0">
                  <a:pos x="connsiteX1" y="connsiteY1"/>
                </a:cxn>
                <a:cxn ang="0">
                  <a:pos x="connsiteX2" y="connsiteY2"/>
                </a:cxn>
              </a:cxnLst>
              <a:rect l="l" t="t" r="r" b="b"/>
              <a:pathLst>
                <a:path w="647042" h="1045789">
                  <a:moveTo>
                    <a:pt x="647042" y="0"/>
                  </a:moveTo>
                  <a:lnTo>
                    <a:pt x="647042" y="618854"/>
                  </a:lnTo>
                  <a:lnTo>
                    <a:pt x="0"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190" name="Freeform 2459">
              <a:extLst>
                <a:ext uri="{FF2B5EF4-FFF2-40B4-BE49-F238E27FC236}">
                  <a16:creationId xmlns:a16="http://schemas.microsoft.com/office/drawing/2014/main" id="{9787ED40-CE1C-D850-FAFF-7C1EF44DE7EC}"/>
                </a:ext>
              </a:extLst>
            </p:cNvPr>
            <p:cNvSpPr/>
            <p:nvPr/>
          </p:nvSpPr>
          <p:spPr>
            <a:xfrm>
              <a:off x="5916436" y="2308102"/>
              <a:ext cx="61137" cy="52978"/>
            </a:xfrm>
            <a:custGeom>
              <a:avLst/>
              <a:gdLst>
                <a:gd name="connsiteX0" fmla="*/ 0 w 61037"/>
                <a:gd name="connsiteY0" fmla="*/ 52893 h 52892"/>
                <a:gd name="connsiteX1" fmla="*/ 30549 w 61037"/>
                <a:gd name="connsiteY1" fmla="*/ 0 h 52892"/>
                <a:gd name="connsiteX2" fmla="*/ 61037 w 61037"/>
                <a:gd name="connsiteY2" fmla="*/ 52893 h 52892"/>
                <a:gd name="connsiteX3" fmla="*/ 0 w 61037"/>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37" h="52892">
                  <a:moveTo>
                    <a:pt x="0" y="52893"/>
                  </a:moveTo>
                  <a:lnTo>
                    <a:pt x="30549" y="0"/>
                  </a:lnTo>
                  <a:lnTo>
                    <a:pt x="61037"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91" name="Group 190">
            <a:extLst>
              <a:ext uri="{FF2B5EF4-FFF2-40B4-BE49-F238E27FC236}">
                <a16:creationId xmlns:a16="http://schemas.microsoft.com/office/drawing/2014/main" id="{31392259-1BA2-CE38-5EFF-E40DAA5D13F4}"/>
              </a:ext>
            </a:extLst>
          </p:cNvPr>
          <p:cNvGrpSpPr/>
          <p:nvPr/>
        </p:nvGrpSpPr>
        <p:grpSpPr>
          <a:xfrm>
            <a:off x="6172715" y="2521084"/>
            <a:ext cx="678711" cy="1047278"/>
            <a:chOff x="5999036" y="2308102"/>
            <a:chExt cx="678697" cy="1091512"/>
          </a:xfrm>
        </p:grpSpPr>
        <p:sp>
          <p:nvSpPr>
            <p:cNvPr id="2432" name="Freeform 2482">
              <a:extLst>
                <a:ext uri="{FF2B5EF4-FFF2-40B4-BE49-F238E27FC236}">
                  <a16:creationId xmlns:a16="http://schemas.microsoft.com/office/drawing/2014/main" id="{723CFE69-5669-4DFC-809C-1D185346DC5F}"/>
                </a:ext>
              </a:extLst>
            </p:cNvPr>
            <p:cNvSpPr/>
            <p:nvPr/>
          </p:nvSpPr>
          <p:spPr>
            <a:xfrm>
              <a:off x="6029635" y="2352121"/>
              <a:ext cx="648098" cy="1047493"/>
            </a:xfrm>
            <a:custGeom>
              <a:avLst/>
              <a:gdLst>
                <a:gd name="connsiteX0" fmla="*/ 0 w 647042"/>
                <a:gd name="connsiteY0" fmla="*/ 0 h 1045789"/>
                <a:gd name="connsiteX1" fmla="*/ 0 w 647042"/>
                <a:gd name="connsiteY1" fmla="*/ 618854 h 1045789"/>
                <a:gd name="connsiteX2" fmla="*/ 647042 w 647042"/>
                <a:gd name="connsiteY2" fmla="*/ 1045789 h 1045789"/>
              </a:gdLst>
              <a:ahLst/>
              <a:cxnLst>
                <a:cxn ang="0">
                  <a:pos x="connsiteX0" y="connsiteY0"/>
                </a:cxn>
                <a:cxn ang="0">
                  <a:pos x="connsiteX1" y="connsiteY1"/>
                </a:cxn>
                <a:cxn ang="0">
                  <a:pos x="connsiteX2" y="connsiteY2"/>
                </a:cxn>
              </a:cxnLst>
              <a:rect l="l" t="t" r="r" b="b"/>
              <a:pathLst>
                <a:path w="647042" h="1045789">
                  <a:moveTo>
                    <a:pt x="0" y="0"/>
                  </a:moveTo>
                  <a:lnTo>
                    <a:pt x="0" y="618854"/>
                  </a:lnTo>
                  <a:lnTo>
                    <a:pt x="647042"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33" name="Freeform 2483">
              <a:extLst>
                <a:ext uri="{FF2B5EF4-FFF2-40B4-BE49-F238E27FC236}">
                  <a16:creationId xmlns:a16="http://schemas.microsoft.com/office/drawing/2014/main" id="{EEB7CE0A-2CF3-58AB-5E93-2AF8E0E8AD21}"/>
                </a:ext>
              </a:extLst>
            </p:cNvPr>
            <p:cNvSpPr/>
            <p:nvPr/>
          </p:nvSpPr>
          <p:spPr>
            <a:xfrm>
              <a:off x="5999036" y="2308102"/>
              <a:ext cx="61198" cy="52978"/>
            </a:xfrm>
            <a:custGeom>
              <a:avLst/>
              <a:gdLst>
                <a:gd name="connsiteX0" fmla="*/ 0 w 61098"/>
                <a:gd name="connsiteY0" fmla="*/ 52893 h 52892"/>
                <a:gd name="connsiteX1" fmla="*/ 30549 w 61098"/>
                <a:gd name="connsiteY1" fmla="*/ 0 h 52892"/>
                <a:gd name="connsiteX2" fmla="*/ 61098 w 61098"/>
                <a:gd name="connsiteY2" fmla="*/ 52893 h 52892"/>
                <a:gd name="connsiteX3" fmla="*/ 0 w 61098"/>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98" h="52892">
                  <a:moveTo>
                    <a:pt x="0" y="52893"/>
                  </a:moveTo>
                  <a:lnTo>
                    <a:pt x="30549" y="0"/>
                  </a:lnTo>
                  <a:lnTo>
                    <a:pt x="61098"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2434" name="Graphic 2442">
            <a:extLst>
              <a:ext uri="{FF2B5EF4-FFF2-40B4-BE49-F238E27FC236}">
                <a16:creationId xmlns:a16="http://schemas.microsoft.com/office/drawing/2014/main" id="{6053A597-6A63-4DD1-9154-536567BC5F63}"/>
              </a:ext>
            </a:extLst>
          </p:cNvPr>
          <p:cNvGrpSpPr/>
          <p:nvPr/>
        </p:nvGrpSpPr>
        <p:grpSpPr>
          <a:xfrm>
            <a:off x="6587008" y="3766300"/>
            <a:ext cx="307965" cy="204233"/>
            <a:chOff x="10066567" y="5635163"/>
            <a:chExt cx="307459" cy="203897"/>
          </a:xfrm>
          <a:solidFill>
            <a:srgbClr val="A21383"/>
          </a:solidFill>
        </p:grpSpPr>
        <p:sp>
          <p:nvSpPr>
            <p:cNvPr id="2435" name="Freeform 2485">
              <a:extLst>
                <a:ext uri="{FF2B5EF4-FFF2-40B4-BE49-F238E27FC236}">
                  <a16:creationId xmlns:a16="http://schemas.microsoft.com/office/drawing/2014/main" id="{30BCEA14-4BDA-81EF-A78B-9035B8B51944}"/>
                </a:ext>
              </a:extLst>
            </p:cNvPr>
            <p:cNvSpPr/>
            <p:nvPr/>
          </p:nvSpPr>
          <p:spPr>
            <a:xfrm>
              <a:off x="10103245" y="5635163"/>
              <a:ext cx="270781" cy="179614"/>
            </a:xfrm>
            <a:custGeom>
              <a:avLst/>
              <a:gdLst>
                <a:gd name="connsiteX0" fmla="*/ 0 w 270779"/>
                <a:gd name="connsiteY0" fmla="*/ 179614 h 179613"/>
                <a:gd name="connsiteX1" fmla="*/ 270779 w 270779"/>
                <a:gd name="connsiteY1" fmla="*/ 0 h 179613"/>
              </a:gdLst>
              <a:ahLst/>
              <a:cxnLst>
                <a:cxn ang="0">
                  <a:pos x="connsiteX0" y="connsiteY0"/>
                </a:cxn>
                <a:cxn ang="0">
                  <a:pos x="connsiteX1" y="connsiteY1"/>
                </a:cxn>
              </a:cxnLst>
              <a:rect l="l" t="t" r="r" b="b"/>
              <a:pathLst>
                <a:path w="270779" h="179613">
                  <a:moveTo>
                    <a:pt x="0" y="179614"/>
                  </a:moveTo>
                  <a:lnTo>
                    <a:pt x="270779"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36" name="Freeform 2486">
              <a:extLst>
                <a:ext uri="{FF2B5EF4-FFF2-40B4-BE49-F238E27FC236}">
                  <a16:creationId xmlns:a16="http://schemas.microsoft.com/office/drawing/2014/main" id="{FA49C636-AA19-6385-4243-EC7B866D4B50}"/>
                </a:ext>
              </a:extLst>
            </p:cNvPr>
            <p:cNvSpPr/>
            <p:nvPr/>
          </p:nvSpPr>
          <p:spPr>
            <a:xfrm>
              <a:off x="10066567" y="5784393"/>
              <a:ext cx="60914" cy="54667"/>
            </a:xfrm>
            <a:custGeom>
              <a:avLst/>
              <a:gdLst>
                <a:gd name="connsiteX0" fmla="*/ 60914 w 60914"/>
                <a:gd name="connsiteY0" fmla="*/ 50872 h 54667"/>
                <a:gd name="connsiteX1" fmla="*/ 0 w 60914"/>
                <a:gd name="connsiteY1" fmla="*/ 54668 h 54667"/>
                <a:gd name="connsiteX2" fmla="*/ 27182 w 60914"/>
                <a:gd name="connsiteY2" fmla="*/ 0 h 54667"/>
                <a:gd name="connsiteX3" fmla="*/ 60914 w 60914"/>
                <a:gd name="connsiteY3" fmla="*/ 50872 h 54667"/>
              </a:gdLst>
              <a:ahLst/>
              <a:cxnLst>
                <a:cxn ang="0">
                  <a:pos x="connsiteX0" y="connsiteY0"/>
                </a:cxn>
                <a:cxn ang="0">
                  <a:pos x="connsiteX1" y="connsiteY1"/>
                </a:cxn>
                <a:cxn ang="0">
                  <a:pos x="connsiteX2" y="connsiteY2"/>
                </a:cxn>
                <a:cxn ang="0">
                  <a:pos x="connsiteX3" y="connsiteY3"/>
                </a:cxn>
              </a:cxnLst>
              <a:rect l="l" t="t" r="r" b="b"/>
              <a:pathLst>
                <a:path w="60914" h="54667">
                  <a:moveTo>
                    <a:pt x="60914" y="50872"/>
                  </a:moveTo>
                  <a:lnTo>
                    <a:pt x="0" y="54668"/>
                  </a:lnTo>
                  <a:lnTo>
                    <a:pt x="27182" y="0"/>
                  </a:lnTo>
                  <a:lnTo>
                    <a:pt x="60914" y="50872"/>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2437" name="TextBox 2436">
            <a:extLst>
              <a:ext uri="{FF2B5EF4-FFF2-40B4-BE49-F238E27FC236}">
                <a16:creationId xmlns:a16="http://schemas.microsoft.com/office/drawing/2014/main" id="{5E15644B-3A33-8206-F74C-A1643349B38E}"/>
              </a:ext>
            </a:extLst>
          </p:cNvPr>
          <p:cNvSpPr txBox="1"/>
          <p:nvPr/>
        </p:nvSpPr>
        <p:spPr>
          <a:xfrm>
            <a:off x="2504755" y="5077929"/>
            <a:ext cx="265060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Allergic eosinophilic</a:t>
            </a:r>
          </a:p>
        </p:txBody>
      </p:sp>
      <p:sp>
        <p:nvSpPr>
          <p:cNvPr id="2438" name="TextBox 2437">
            <a:extLst>
              <a:ext uri="{FF2B5EF4-FFF2-40B4-BE49-F238E27FC236}">
                <a16:creationId xmlns:a16="http://schemas.microsoft.com/office/drawing/2014/main" id="{7C7198E1-DB8F-0DC7-462C-390EE0791A51}"/>
              </a:ext>
            </a:extLst>
          </p:cNvPr>
          <p:cNvSpPr txBox="1"/>
          <p:nvPr/>
        </p:nvSpPr>
        <p:spPr>
          <a:xfrm>
            <a:off x="5155363" y="5077929"/>
            <a:ext cx="263675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Non-allergic eosinophilic</a:t>
            </a:r>
          </a:p>
        </p:txBody>
      </p:sp>
      <p:sp>
        <p:nvSpPr>
          <p:cNvPr id="2441" name="TextBox 2440">
            <a:extLst>
              <a:ext uri="{FF2B5EF4-FFF2-40B4-BE49-F238E27FC236}">
                <a16:creationId xmlns:a16="http://schemas.microsoft.com/office/drawing/2014/main" id="{79E277A7-1AF7-FA2D-A027-9E2750D5F583}"/>
              </a:ext>
            </a:extLst>
          </p:cNvPr>
          <p:cNvSpPr txBox="1"/>
          <p:nvPr/>
        </p:nvSpPr>
        <p:spPr>
          <a:xfrm>
            <a:off x="7880123" y="5083629"/>
            <a:ext cx="2662691" cy="1732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Beyond-T2 pathways</a:t>
            </a:r>
          </a:p>
        </p:txBody>
      </p:sp>
      <p:sp>
        <p:nvSpPr>
          <p:cNvPr id="2442" name="TextBox 2441">
            <a:extLst>
              <a:ext uri="{FF2B5EF4-FFF2-40B4-BE49-F238E27FC236}">
                <a16:creationId xmlns:a16="http://schemas.microsoft.com/office/drawing/2014/main" id="{90FE9543-2E2E-F0D9-BFB7-693A7354A7D0}"/>
              </a:ext>
            </a:extLst>
          </p:cNvPr>
          <p:cNvSpPr txBox="1"/>
          <p:nvPr/>
        </p:nvSpPr>
        <p:spPr>
          <a:xfrm>
            <a:off x="6309356" y="1340024"/>
            <a:ext cx="3959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Bacteria</a:t>
            </a:r>
          </a:p>
        </p:txBody>
      </p:sp>
      <p:sp>
        <p:nvSpPr>
          <p:cNvPr id="2443" name="TextBox 2442">
            <a:extLst>
              <a:ext uri="{FF2B5EF4-FFF2-40B4-BE49-F238E27FC236}">
                <a16:creationId xmlns:a16="http://schemas.microsoft.com/office/drawing/2014/main" id="{F4D81383-6236-E576-2439-590015E2AB00}"/>
              </a:ext>
            </a:extLst>
          </p:cNvPr>
          <p:cNvSpPr txBox="1"/>
          <p:nvPr/>
        </p:nvSpPr>
        <p:spPr>
          <a:xfrm>
            <a:off x="7197357" y="1340024"/>
            <a:ext cx="35266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Viruses</a:t>
            </a:r>
          </a:p>
        </p:txBody>
      </p:sp>
      <p:sp>
        <p:nvSpPr>
          <p:cNvPr id="2444" name="TextBox 2443">
            <a:extLst>
              <a:ext uri="{FF2B5EF4-FFF2-40B4-BE49-F238E27FC236}">
                <a16:creationId xmlns:a16="http://schemas.microsoft.com/office/drawing/2014/main" id="{B26AC528-98FC-270B-D14E-64D1FA6B567F}"/>
              </a:ext>
            </a:extLst>
          </p:cNvPr>
          <p:cNvSpPr txBox="1"/>
          <p:nvPr/>
        </p:nvSpPr>
        <p:spPr>
          <a:xfrm>
            <a:off x="7982392" y="1340024"/>
            <a:ext cx="32541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Smoke</a:t>
            </a:r>
          </a:p>
        </p:txBody>
      </p:sp>
      <p:sp>
        <p:nvSpPr>
          <p:cNvPr id="2445" name="TextBox 2444">
            <a:extLst>
              <a:ext uri="{FF2B5EF4-FFF2-40B4-BE49-F238E27FC236}">
                <a16:creationId xmlns:a16="http://schemas.microsoft.com/office/drawing/2014/main" id="{3ED1E7C7-F962-F298-3684-43A485F1291C}"/>
              </a:ext>
            </a:extLst>
          </p:cNvPr>
          <p:cNvSpPr txBox="1"/>
          <p:nvPr/>
        </p:nvSpPr>
        <p:spPr>
          <a:xfrm>
            <a:off x="6282005" y="2904954"/>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46" name="TextBox 2445">
            <a:extLst>
              <a:ext uri="{FF2B5EF4-FFF2-40B4-BE49-F238E27FC236}">
                <a16:creationId xmlns:a16="http://schemas.microsoft.com/office/drawing/2014/main" id="{18211D78-B5EF-A19E-A151-8402DA09315B}"/>
              </a:ext>
            </a:extLst>
          </p:cNvPr>
          <p:cNvSpPr txBox="1"/>
          <p:nvPr/>
        </p:nvSpPr>
        <p:spPr>
          <a:xfrm>
            <a:off x="5736892" y="1503126"/>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47" name="TextBox 2446">
            <a:extLst>
              <a:ext uri="{FF2B5EF4-FFF2-40B4-BE49-F238E27FC236}">
                <a16:creationId xmlns:a16="http://schemas.microsoft.com/office/drawing/2014/main" id="{425D64CD-1711-51F6-D403-263AABB55F19}"/>
              </a:ext>
            </a:extLst>
          </p:cNvPr>
          <p:cNvSpPr txBox="1"/>
          <p:nvPr/>
        </p:nvSpPr>
        <p:spPr>
          <a:xfrm>
            <a:off x="8908915" y="1340024"/>
            <a:ext cx="437629"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Pollution</a:t>
            </a:r>
          </a:p>
        </p:txBody>
      </p:sp>
      <p:sp>
        <p:nvSpPr>
          <p:cNvPr id="2448" name="TextBox 2447">
            <a:extLst>
              <a:ext uri="{FF2B5EF4-FFF2-40B4-BE49-F238E27FC236}">
                <a16:creationId xmlns:a16="http://schemas.microsoft.com/office/drawing/2014/main" id="{C9999DE6-8D6C-CBB6-43A2-0DA2B37BFB19}"/>
              </a:ext>
            </a:extLst>
          </p:cNvPr>
          <p:cNvSpPr txBox="1"/>
          <p:nvPr/>
        </p:nvSpPr>
        <p:spPr>
          <a:xfrm>
            <a:off x="1189230" y="2105922"/>
            <a:ext cx="445315"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Airway</a:t>
            </a:r>
          </a:p>
        </p:txBody>
      </p:sp>
      <p:sp>
        <p:nvSpPr>
          <p:cNvPr id="2449" name="TextBox 2448">
            <a:extLst>
              <a:ext uri="{FF2B5EF4-FFF2-40B4-BE49-F238E27FC236}">
                <a16:creationId xmlns:a16="http://schemas.microsoft.com/office/drawing/2014/main" id="{CA9BB0F4-739D-C57B-7E9F-8ADD5912CFC6}"/>
              </a:ext>
            </a:extLst>
          </p:cNvPr>
          <p:cNvSpPr txBox="1"/>
          <p:nvPr/>
        </p:nvSpPr>
        <p:spPr>
          <a:xfrm>
            <a:off x="2362153" y="1367183"/>
            <a:ext cx="447247" cy="161586"/>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a:ea typeface="+mn-ea"/>
                <a:cs typeface="Calibri"/>
              </a:rPr>
              <a:t>Triggers</a:t>
            </a:r>
            <a:endPar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450" name="TextBox 2449">
            <a:extLst>
              <a:ext uri="{FF2B5EF4-FFF2-40B4-BE49-F238E27FC236}">
                <a16:creationId xmlns:a16="http://schemas.microsoft.com/office/drawing/2014/main" id="{F2C2340C-C84F-8742-D907-088FAECE2965}"/>
              </a:ext>
            </a:extLst>
          </p:cNvPr>
          <p:cNvSpPr txBox="1"/>
          <p:nvPr/>
        </p:nvSpPr>
        <p:spPr>
          <a:xfrm>
            <a:off x="8863209" y="2398346"/>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cxnSp>
        <p:nvCxnSpPr>
          <p:cNvPr id="2452" name="Straight Arrow Connector 2451">
            <a:extLst>
              <a:ext uri="{FF2B5EF4-FFF2-40B4-BE49-F238E27FC236}">
                <a16:creationId xmlns:a16="http://schemas.microsoft.com/office/drawing/2014/main" id="{9AFD4E03-FF10-9A54-8572-CBD9D89102A6}"/>
              </a:ext>
            </a:extLst>
          </p:cNvPr>
          <p:cNvCxnSpPr>
            <a:cxnSpLocks noChangeAspect="1"/>
          </p:cNvCxnSpPr>
          <p:nvPr/>
        </p:nvCxnSpPr>
        <p:spPr>
          <a:xfrm>
            <a:off x="5155363" y="4211599"/>
            <a:ext cx="564949" cy="37992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453" name="Straight Connector 2452">
            <a:extLst>
              <a:ext uri="{FF2B5EF4-FFF2-40B4-BE49-F238E27FC236}">
                <a16:creationId xmlns:a16="http://schemas.microsoft.com/office/drawing/2014/main" id="{ECC7A361-6602-0834-DF60-55A92B3566F0}"/>
              </a:ext>
            </a:extLst>
          </p:cNvPr>
          <p:cNvCxnSpPr>
            <a:cxnSpLocks noChangeAspect="1"/>
          </p:cNvCxnSpPr>
          <p:nvPr/>
        </p:nvCxnSpPr>
        <p:spPr>
          <a:xfrm flipV="1">
            <a:off x="5160387" y="3920156"/>
            <a:ext cx="0" cy="3014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54" name="TextBox 2453">
            <a:extLst>
              <a:ext uri="{FF2B5EF4-FFF2-40B4-BE49-F238E27FC236}">
                <a16:creationId xmlns:a16="http://schemas.microsoft.com/office/drawing/2014/main" id="{CE63B6F7-4405-7AF1-F51E-C02E4A6AE883}"/>
              </a:ext>
            </a:extLst>
          </p:cNvPr>
          <p:cNvSpPr txBox="1">
            <a:spLocks noChangeAspect="1"/>
          </p:cNvSpPr>
          <p:nvPr/>
        </p:nvSpPr>
        <p:spPr>
          <a:xfrm>
            <a:off x="5208415" y="3894691"/>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2459" name="Rectangle 2458">
            <a:extLst>
              <a:ext uri="{FF2B5EF4-FFF2-40B4-BE49-F238E27FC236}">
                <a16:creationId xmlns:a16="http://schemas.microsoft.com/office/drawing/2014/main" id="{DCE3AEDB-E9E3-BCC9-DD56-E367B033427F}"/>
              </a:ext>
            </a:extLst>
          </p:cNvPr>
          <p:cNvSpPr/>
          <p:nvPr/>
        </p:nvSpPr>
        <p:spPr>
          <a:xfrm>
            <a:off x="486231" y="3316871"/>
            <a:ext cx="800492" cy="27504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0" name="TextBox 2719">
            <a:extLst>
              <a:ext uri="{FF2B5EF4-FFF2-40B4-BE49-F238E27FC236}">
                <a16:creationId xmlns:a16="http://schemas.microsoft.com/office/drawing/2014/main" id="{C82B526E-BF22-5335-1EB5-AD218FEEF5BD}"/>
              </a:ext>
            </a:extLst>
          </p:cNvPr>
          <p:cNvSpPr txBox="1"/>
          <p:nvPr/>
        </p:nvSpPr>
        <p:spPr>
          <a:xfrm>
            <a:off x="9713589" y="1672777"/>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2721" name="TextBox 2720">
            <a:extLst>
              <a:ext uri="{FF2B5EF4-FFF2-40B4-BE49-F238E27FC236}">
                <a16:creationId xmlns:a16="http://schemas.microsoft.com/office/drawing/2014/main" id="{8E9E4FB9-4BA4-AB2E-8AC1-F1C57CE4618A}"/>
              </a:ext>
            </a:extLst>
          </p:cNvPr>
          <p:cNvSpPr txBox="1"/>
          <p:nvPr/>
        </p:nvSpPr>
        <p:spPr>
          <a:xfrm>
            <a:off x="5354691" y="1690169"/>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2722" name="TextBox 2721">
            <a:extLst>
              <a:ext uri="{FF2B5EF4-FFF2-40B4-BE49-F238E27FC236}">
                <a16:creationId xmlns:a16="http://schemas.microsoft.com/office/drawing/2014/main" id="{93738178-DDD3-C06A-6127-14D68D4DAEAA}"/>
              </a:ext>
            </a:extLst>
          </p:cNvPr>
          <p:cNvSpPr txBox="1"/>
          <p:nvPr/>
        </p:nvSpPr>
        <p:spPr>
          <a:xfrm>
            <a:off x="7538482" y="2438102"/>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Tuft cell</a:t>
            </a:r>
          </a:p>
        </p:txBody>
      </p:sp>
      <p:sp>
        <p:nvSpPr>
          <p:cNvPr id="2723" name="TextBox 2722">
            <a:extLst>
              <a:ext uri="{FF2B5EF4-FFF2-40B4-BE49-F238E27FC236}">
                <a16:creationId xmlns:a16="http://schemas.microsoft.com/office/drawing/2014/main" id="{95F97979-FDA0-8120-ECD2-264B4EF29794}"/>
              </a:ext>
            </a:extLst>
          </p:cNvPr>
          <p:cNvSpPr txBox="1"/>
          <p:nvPr/>
        </p:nvSpPr>
        <p:spPr>
          <a:xfrm>
            <a:off x="9496222" y="4825680"/>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2724" name="TextBox 2723">
            <a:extLst>
              <a:ext uri="{FF2B5EF4-FFF2-40B4-BE49-F238E27FC236}">
                <a16:creationId xmlns:a16="http://schemas.microsoft.com/office/drawing/2014/main" id="{72D8E516-860F-7BDD-8D36-5AD00A6B1F35}"/>
              </a:ext>
            </a:extLst>
          </p:cNvPr>
          <p:cNvSpPr txBox="1"/>
          <p:nvPr/>
        </p:nvSpPr>
        <p:spPr>
          <a:xfrm>
            <a:off x="10153083" y="1457233"/>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grpSp>
        <p:nvGrpSpPr>
          <p:cNvPr id="173" name="Graphic 2442">
            <a:extLst>
              <a:ext uri="{FF2B5EF4-FFF2-40B4-BE49-F238E27FC236}">
                <a16:creationId xmlns:a16="http://schemas.microsoft.com/office/drawing/2014/main" id="{D3FF8F24-4746-7715-B76A-88515710BD99}"/>
              </a:ext>
            </a:extLst>
          </p:cNvPr>
          <p:cNvGrpSpPr/>
          <p:nvPr/>
        </p:nvGrpSpPr>
        <p:grpSpPr>
          <a:xfrm>
            <a:off x="5066742" y="3265983"/>
            <a:ext cx="88671" cy="165411"/>
            <a:chOff x="8633512" y="5226050"/>
            <a:chExt cx="88524" cy="165139"/>
          </a:xfrm>
          <a:solidFill>
            <a:srgbClr val="A21383"/>
          </a:solidFill>
        </p:grpSpPr>
        <p:sp>
          <p:nvSpPr>
            <p:cNvPr id="174" name="Freeform 2464">
              <a:extLst>
                <a:ext uri="{FF2B5EF4-FFF2-40B4-BE49-F238E27FC236}">
                  <a16:creationId xmlns:a16="http://schemas.microsoft.com/office/drawing/2014/main" id="{7E8E751B-A343-1805-B06F-9C0BCD39DEAD}"/>
                </a:ext>
              </a:extLst>
            </p:cNvPr>
            <p:cNvSpPr/>
            <p:nvPr/>
          </p:nvSpPr>
          <p:spPr>
            <a:xfrm>
              <a:off x="8677725" y="5226050"/>
              <a:ext cx="6122" cy="126844"/>
            </a:xfrm>
            <a:custGeom>
              <a:avLst/>
              <a:gdLst>
                <a:gd name="connsiteX0" fmla="*/ 0 w 6122"/>
                <a:gd name="connsiteY0" fmla="*/ 126844 h 126843"/>
                <a:gd name="connsiteX1" fmla="*/ 0 w 6122"/>
                <a:gd name="connsiteY1" fmla="*/ 0 h 126843"/>
              </a:gdLst>
              <a:ahLst/>
              <a:cxnLst>
                <a:cxn ang="0">
                  <a:pos x="connsiteX0" y="connsiteY0"/>
                </a:cxn>
                <a:cxn ang="0">
                  <a:pos x="connsiteX1" y="connsiteY1"/>
                </a:cxn>
              </a:cxnLst>
              <a:rect l="l" t="t" r="r" b="b"/>
              <a:pathLst>
                <a:path w="6122" h="126843">
                  <a:moveTo>
                    <a:pt x="0" y="126844"/>
                  </a:moveTo>
                  <a:lnTo>
                    <a:pt x="0" y="0"/>
                  </a:lnTo>
                </a:path>
              </a:pathLst>
            </a:custGeom>
            <a:ln w="444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175" name="Freeform 2465">
              <a:extLst>
                <a:ext uri="{FF2B5EF4-FFF2-40B4-BE49-F238E27FC236}">
                  <a16:creationId xmlns:a16="http://schemas.microsoft.com/office/drawing/2014/main" id="{713161DC-A4FE-4828-A32E-589A0B428FD6}"/>
                </a:ext>
              </a:extLst>
            </p:cNvPr>
            <p:cNvSpPr/>
            <p:nvPr/>
          </p:nvSpPr>
          <p:spPr>
            <a:xfrm>
              <a:off x="8633512" y="5346929"/>
              <a:ext cx="88524" cy="44260"/>
            </a:xfrm>
            <a:custGeom>
              <a:avLst/>
              <a:gdLst>
                <a:gd name="connsiteX0" fmla="*/ 0 w 88524"/>
                <a:gd name="connsiteY0" fmla="*/ 0 h 44260"/>
                <a:gd name="connsiteX1" fmla="*/ 88525 w 88524"/>
                <a:gd name="connsiteY1" fmla="*/ 0 h 44260"/>
                <a:gd name="connsiteX2" fmla="*/ 44262 w 88524"/>
                <a:gd name="connsiteY2" fmla="*/ 44261 h 44260"/>
                <a:gd name="connsiteX3" fmla="*/ 0 w 88524"/>
                <a:gd name="connsiteY3" fmla="*/ 0 h 44260"/>
              </a:gdLst>
              <a:ahLst/>
              <a:cxnLst>
                <a:cxn ang="0">
                  <a:pos x="connsiteX0" y="connsiteY0"/>
                </a:cxn>
                <a:cxn ang="0">
                  <a:pos x="connsiteX1" y="connsiteY1"/>
                </a:cxn>
                <a:cxn ang="0">
                  <a:pos x="connsiteX2" y="connsiteY2"/>
                </a:cxn>
                <a:cxn ang="0">
                  <a:pos x="connsiteX3" y="connsiteY3"/>
                </a:cxn>
              </a:cxnLst>
              <a:rect l="l" t="t" r="r" b="b"/>
              <a:pathLst>
                <a:path w="88524" h="44260">
                  <a:moveTo>
                    <a:pt x="0" y="0"/>
                  </a:moveTo>
                  <a:lnTo>
                    <a:pt x="88525" y="0"/>
                  </a:lnTo>
                  <a:lnTo>
                    <a:pt x="44262" y="44261"/>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Tree>
    <p:extLst>
      <p:ext uri="{BB962C8B-B14F-4D97-AF65-F5344CB8AC3E}">
        <p14:creationId xmlns:p14="http://schemas.microsoft.com/office/powerpoint/2010/main" val="16474050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AFAB6-3E04-A458-C540-667101D2524E}"/>
              </a:ext>
            </a:extLst>
          </p:cNvPr>
          <p:cNvSpPr>
            <a:spLocks noGrp="1"/>
          </p:cNvSpPr>
          <p:nvPr>
            <p:ph type="title"/>
          </p:nvPr>
        </p:nvSpPr>
        <p:spPr/>
        <p:txBody>
          <a:bodyPr/>
          <a:lstStyle/>
          <a:p>
            <a:r>
              <a:rPr lang="en-GB" dirty="0"/>
              <a:t>Patients may have multiple drivers of inflammation and overlapping phenotypes</a:t>
            </a:r>
            <a:r>
              <a:rPr lang="en-GB" baseline="30000" dirty="0"/>
              <a:t>1–6</a:t>
            </a:r>
          </a:p>
        </p:txBody>
      </p:sp>
      <p:sp>
        <p:nvSpPr>
          <p:cNvPr id="4" name="Content Placeholder 7">
            <a:extLst>
              <a:ext uri="{FF2B5EF4-FFF2-40B4-BE49-F238E27FC236}">
                <a16:creationId xmlns:a16="http://schemas.microsoft.com/office/drawing/2014/main" id="{182E4755-7469-6A6F-12D4-D8CD661844FE}"/>
              </a:ext>
            </a:extLst>
          </p:cNvPr>
          <p:cNvSpPr>
            <a:spLocks noGrp="1"/>
          </p:cNvSpPr>
          <p:nvPr>
            <p:ph idx="1"/>
          </p:nvPr>
        </p:nvSpPr>
        <p:spPr>
          <a:xfrm>
            <a:off x="548282" y="1353311"/>
            <a:ext cx="11095200" cy="615765"/>
          </a:xfrm>
        </p:spPr>
        <p:txBody>
          <a:bodyPr/>
          <a:lstStyle/>
          <a:p>
            <a:pPr marL="0" indent="0" algn="ctr">
              <a:buNone/>
            </a:pPr>
            <a:r>
              <a:rPr lang="en-GB" sz="1600" b="1" dirty="0">
                <a:solidFill>
                  <a:schemeClr val="tx2"/>
                </a:solidFill>
              </a:rPr>
              <a:t>Patients may display overlapping inflammatory pathways, which may change over time owing to different circumstances, </a:t>
            </a:r>
            <a:br>
              <a:rPr lang="en-GB" sz="1600" b="1" dirty="0">
                <a:solidFill>
                  <a:schemeClr val="tx2"/>
                </a:solidFill>
              </a:rPr>
            </a:br>
            <a:r>
              <a:rPr lang="en-GB" sz="1600" b="1" dirty="0">
                <a:solidFill>
                  <a:schemeClr val="tx2"/>
                </a:solidFill>
              </a:rPr>
              <a:t>such as changes in medications, treatment adherence, exacerbations or exposure to allergens</a:t>
            </a:r>
            <a:r>
              <a:rPr lang="en-GB" sz="1600" b="1" baseline="30000" dirty="0">
                <a:solidFill>
                  <a:schemeClr val="tx2"/>
                </a:solidFill>
              </a:rPr>
              <a:t>1–4 </a:t>
            </a:r>
          </a:p>
          <a:p>
            <a:pPr marL="0" indent="0" algn="ctr">
              <a:spcBef>
                <a:spcPts val="0"/>
              </a:spcBef>
              <a:buNone/>
            </a:pPr>
            <a:endParaRPr lang="en-GB" sz="1600" b="1" dirty="0"/>
          </a:p>
        </p:txBody>
      </p:sp>
      <p:sp>
        <p:nvSpPr>
          <p:cNvPr id="6" name="Content Placeholder 5">
            <a:extLst>
              <a:ext uri="{FF2B5EF4-FFF2-40B4-BE49-F238E27FC236}">
                <a16:creationId xmlns:a16="http://schemas.microsoft.com/office/drawing/2014/main" id="{51BA4C9B-0C6A-1E42-5A91-D590508BA73E}"/>
              </a:ext>
            </a:extLst>
          </p:cNvPr>
          <p:cNvSpPr>
            <a:spLocks noGrp="1"/>
          </p:cNvSpPr>
          <p:nvPr>
            <p:ph sz="quarter" idx="13"/>
          </p:nvPr>
        </p:nvSpPr>
        <p:spPr/>
        <p:txBody>
          <a:bodyPr/>
          <a:lstStyle/>
          <a:p>
            <a:r>
              <a:rPr lang="en-GB" sz="800" dirty="0"/>
              <a:t>FeNO, fractional exhaled nitric oxide; IgE, immunoglobulin E; IU, international unit; ppb, parts per billion</a:t>
            </a:r>
          </a:p>
          <a:p>
            <a:r>
              <a:rPr lang="en-GB" sz="800" dirty="0"/>
              <a:t>1. </a:t>
            </a:r>
            <a:r>
              <a:rPr lang="en-GB" sz="800" dirty="0" err="1"/>
              <a:t>Busse</a:t>
            </a:r>
            <a:r>
              <a:rPr lang="en-GB" sz="800" dirty="0"/>
              <a:t> WW. </a:t>
            </a:r>
            <a:r>
              <a:rPr lang="en-GB" sz="800" dirty="0" err="1"/>
              <a:t>Allergol</a:t>
            </a:r>
            <a:r>
              <a:rPr lang="en-GB" sz="800" dirty="0"/>
              <a:t> Int 2019;68:158–66; 2. Tran TN, et al. Ann Allergy Asthma Immunol 2016;116:37–42; 3. Price D, </a:t>
            </a:r>
            <a:r>
              <a:rPr lang="en-GB" sz="800" dirty="0" err="1"/>
              <a:t>Canonica</a:t>
            </a:r>
            <a:r>
              <a:rPr lang="en-GB" sz="800" dirty="0"/>
              <a:t> G. World Allergy Organ J 2020;13:100380; 4. </a:t>
            </a:r>
            <a:r>
              <a:rPr lang="en-GB" sz="800" dirty="0" err="1"/>
              <a:t>Kupczyk</a:t>
            </a:r>
            <a:r>
              <a:rPr lang="en-GB" sz="800" dirty="0"/>
              <a:t> M, et al. Allergy 2014;69:1198–204; 5. </a:t>
            </a:r>
            <a:r>
              <a:rPr lang="fr-FR" sz="800" dirty="0"/>
              <a:t>Denton E, et al.</a:t>
            </a:r>
            <a:r>
              <a:rPr lang="en-GB" sz="800" dirty="0"/>
              <a:t> </a:t>
            </a:r>
            <a:br>
              <a:rPr lang="en-GB" sz="800" dirty="0"/>
            </a:br>
            <a:r>
              <a:rPr lang="fr-FR" sz="800" dirty="0"/>
              <a:t>J </a:t>
            </a:r>
            <a:r>
              <a:rPr lang="fr-FR" sz="800" dirty="0" err="1"/>
              <a:t>Allergy</a:t>
            </a:r>
            <a:r>
              <a:rPr lang="fr-FR" sz="800" dirty="0"/>
              <a:t> Clin </a:t>
            </a:r>
            <a:r>
              <a:rPr lang="fr-FR" sz="800" dirty="0" err="1"/>
              <a:t>Immunol</a:t>
            </a:r>
            <a:r>
              <a:rPr lang="fr-FR" sz="800" dirty="0"/>
              <a:t> </a:t>
            </a:r>
            <a:r>
              <a:rPr lang="fr-FR" sz="800" dirty="0" err="1"/>
              <a:t>Pract</a:t>
            </a:r>
            <a:r>
              <a:rPr lang="fr-FR" sz="800" dirty="0"/>
              <a:t> 2021;9:2680–88; 6. </a:t>
            </a:r>
            <a:r>
              <a:rPr lang="en-GB" sz="800" dirty="0"/>
              <a:t>Jackson DJ, et al. Thorax 2021;76:220–27; 7. Park S-Y, et al. Allergy Asthma Immunol Res 2022;14:447–464</a:t>
            </a:r>
          </a:p>
        </p:txBody>
      </p:sp>
      <p:sp>
        <p:nvSpPr>
          <p:cNvPr id="5" name="TextBox 4">
            <a:extLst>
              <a:ext uri="{FF2B5EF4-FFF2-40B4-BE49-F238E27FC236}">
                <a16:creationId xmlns:a16="http://schemas.microsoft.com/office/drawing/2014/main" id="{FA767D89-3238-CBE4-D774-DED6B12E26B0}"/>
              </a:ext>
            </a:extLst>
          </p:cNvPr>
          <p:cNvSpPr txBox="1"/>
          <p:nvPr/>
        </p:nvSpPr>
        <p:spPr>
          <a:xfrm>
            <a:off x="388701" y="2062520"/>
            <a:ext cx="4984686" cy="461665"/>
          </a:xfrm>
          <a:prstGeom prst="rect">
            <a:avLst/>
          </a:prstGeom>
          <a:noFill/>
        </p:spPr>
        <p:txBody>
          <a:bodyPr wrap="square">
            <a:spAutoFit/>
          </a:bodyPr>
          <a:lstStyle/>
          <a:p>
            <a:pPr algn="ctr"/>
            <a:r>
              <a:rPr lang="en-GB" sz="1200" b="1" dirty="0"/>
              <a:t>Overlap of baseline positivity of three clinically used biomarkers from the International Severe Asthma Registry (N=1,175)</a:t>
            </a:r>
            <a:r>
              <a:rPr lang="en-GB" sz="1200" b="1" baseline="30000" dirty="0"/>
              <a:t>5</a:t>
            </a:r>
            <a:endParaRPr lang="en-NZ" sz="1200" b="1" baseline="30000" dirty="0"/>
          </a:p>
        </p:txBody>
      </p:sp>
      <p:sp>
        <p:nvSpPr>
          <p:cNvPr id="28" name="TextBox 27">
            <a:extLst>
              <a:ext uri="{FF2B5EF4-FFF2-40B4-BE49-F238E27FC236}">
                <a16:creationId xmlns:a16="http://schemas.microsoft.com/office/drawing/2014/main" id="{50672D70-47ED-5BB9-876F-02C692DF7AEA}"/>
              </a:ext>
            </a:extLst>
          </p:cNvPr>
          <p:cNvSpPr txBox="1"/>
          <p:nvPr/>
        </p:nvSpPr>
        <p:spPr>
          <a:xfrm>
            <a:off x="9951609" y="2069283"/>
            <a:ext cx="184731" cy="369332"/>
          </a:xfrm>
          <a:prstGeom prst="rect">
            <a:avLst/>
          </a:prstGeom>
          <a:noFill/>
        </p:spPr>
        <p:txBody>
          <a:bodyPr wrap="square" rtlCol="0">
            <a:spAutoFit/>
          </a:bodyPr>
          <a:lstStyle/>
          <a:p>
            <a:endParaRPr lang="en-GB">
              <a:latin typeface="Calibri" panose="020F0502020204030204" pitchFamily="34" charset="0"/>
            </a:endParaRPr>
          </a:p>
        </p:txBody>
      </p:sp>
      <p:sp>
        <p:nvSpPr>
          <p:cNvPr id="49" name="TextBox 48">
            <a:extLst>
              <a:ext uri="{FF2B5EF4-FFF2-40B4-BE49-F238E27FC236}">
                <a16:creationId xmlns:a16="http://schemas.microsoft.com/office/drawing/2014/main" id="{04777962-823A-BF2E-DE7A-90038479298C}"/>
              </a:ext>
            </a:extLst>
          </p:cNvPr>
          <p:cNvSpPr txBox="1"/>
          <p:nvPr/>
        </p:nvSpPr>
        <p:spPr>
          <a:xfrm>
            <a:off x="6029548" y="2068343"/>
            <a:ext cx="5710417" cy="461665"/>
          </a:xfrm>
          <a:prstGeom prst="rect">
            <a:avLst/>
          </a:prstGeom>
          <a:noFill/>
        </p:spPr>
        <p:txBody>
          <a:bodyPr wrap="square">
            <a:spAutoFit/>
          </a:bodyPr>
          <a:lstStyle/>
          <a:p>
            <a:pPr marL="0" indent="0" algn="ctr">
              <a:buNone/>
            </a:pPr>
            <a:r>
              <a:rPr lang="en-GB" sz="1200" b="1" dirty="0"/>
              <a:t>The UK Severe Asthma Registry assessed patients (N=2,225) attending </a:t>
            </a:r>
            <a:br>
              <a:rPr lang="en-GB" sz="1200" b="1" dirty="0"/>
            </a:br>
            <a:r>
              <a:rPr lang="en-GB" sz="1200" b="1" dirty="0"/>
              <a:t>15 specialist severe asthma centres.</a:t>
            </a:r>
            <a:r>
              <a:rPr lang="en-GB" sz="1200" b="1" baseline="30000" dirty="0"/>
              <a:t>6 </a:t>
            </a:r>
            <a:r>
              <a:rPr lang="en-GB" sz="1200" b="1" dirty="0"/>
              <a:t>In this cohort:</a:t>
            </a:r>
          </a:p>
        </p:txBody>
      </p:sp>
      <p:sp>
        <p:nvSpPr>
          <p:cNvPr id="56" name="Rectangle 55">
            <a:extLst>
              <a:ext uri="{FF2B5EF4-FFF2-40B4-BE49-F238E27FC236}">
                <a16:creationId xmlns:a16="http://schemas.microsoft.com/office/drawing/2014/main" id="{77FBD172-0AB5-99BF-95CC-BD7E77922597}"/>
              </a:ext>
            </a:extLst>
          </p:cNvPr>
          <p:cNvSpPr/>
          <p:nvPr/>
        </p:nvSpPr>
        <p:spPr>
          <a:xfrm>
            <a:off x="-118" y="5603997"/>
            <a:ext cx="12192000" cy="416401"/>
          </a:xfrm>
          <a:prstGeom prst="rect">
            <a:avLst/>
          </a:prstGeom>
          <a:solidFill>
            <a:schemeClr val="bg2"/>
          </a:solidFill>
          <a:ln w="19050">
            <a:solidFill>
              <a:schemeClr val="bg2"/>
            </a:solidFill>
          </a:ln>
        </p:spPr>
        <p:txBody>
          <a:bodyPr wrap="square" lIns="252000" rIns="0" anchor="ctr">
            <a:noAutofit/>
          </a:bodyPr>
          <a:lstStyle/>
          <a:p>
            <a:pPr marL="0" marR="0" lvl="0" indent="0" algn="ctr" defTabSz="914377" rtl="0" eaLnBrk="1" fontAlgn="auto" latinLnBrk="0" hangingPunct="1">
              <a:lnSpc>
                <a:spcPct val="100000"/>
              </a:lnSpc>
              <a:spcBef>
                <a:spcPts val="0"/>
              </a:spcBef>
              <a:spcAft>
                <a:spcPts val="0"/>
              </a:spcAft>
              <a:buClr>
                <a:srgbClr val="12839E"/>
              </a:buClr>
              <a:buSzTx/>
              <a:buFontTx/>
              <a:buNone/>
              <a:tabLst/>
              <a:defRPr/>
            </a:pPr>
            <a:r>
              <a:rPr kumimoji="0" lang="en-US" sz="1400" b="1" i="0" u="none" strike="noStrike" kern="0" cap="none" spc="0" normalizeH="0" baseline="0" dirty="0">
                <a:ln>
                  <a:noFill/>
                </a:ln>
                <a:solidFill>
                  <a:schemeClr val="bg1"/>
                </a:solidFill>
                <a:effectLst/>
                <a:uLnTx/>
                <a:uFillTx/>
                <a:ea typeface="+mn-ea"/>
                <a:cs typeface="Arial" pitchFamily="34" charset="0"/>
              </a:rPr>
              <a:t>Further work is needed to address the complexity of severe asthma, as suboptimal control continues to impact patient outcomes and quality of life</a:t>
            </a:r>
            <a:r>
              <a:rPr kumimoji="0" lang="en-US" sz="1400" b="1" i="0" u="none" strike="noStrike" kern="0" cap="none" spc="0" normalizeH="0" baseline="30000" dirty="0">
                <a:ln>
                  <a:noFill/>
                </a:ln>
                <a:solidFill>
                  <a:schemeClr val="bg1"/>
                </a:solidFill>
                <a:effectLst/>
                <a:uLnTx/>
                <a:uFillTx/>
                <a:ea typeface="+mn-ea"/>
                <a:cs typeface="Arial" pitchFamily="34" charset="0"/>
              </a:rPr>
              <a:t>1,7</a:t>
            </a:r>
            <a:endParaRPr kumimoji="0" lang="en-US" sz="1400" b="0" i="0" u="none" strike="noStrike" kern="0" cap="none" spc="0" normalizeH="0" baseline="30000" dirty="0">
              <a:ln>
                <a:noFill/>
              </a:ln>
              <a:solidFill>
                <a:schemeClr val="bg1"/>
              </a:solidFill>
              <a:effectLst/>
              <a:uLnTx/>
              <a:uFillTx/>
              <a:ea typeface="+mn-ea"/>
              <a:cs typeface="Arial" pitchFamily="34" charset="0"/>
            </a:endParaRPr>
          </a:p>
        </p:txBody>
      </p:sp>
      <p:grpSp>
        <p:nvGrpSpPr>
          <p:cNvPr id="26" name="Group 25">
            <a:extLst>
              <a:ext uri="{FF2B5EF4-FFF2-40B4-BE49-F238E27FC236}">
                <a16:creationId xmlns:a16="http://schemas.microsoft.com/office/drawing/2014/main" id="{DAD9436B-C0A9-417A-B9C8-23E89CD3278D}"/>
              </a:ext>
            </a:extLst>
          </p:cNvPr>
          <p:cNvGrpSpPr/>
          <p:nvPr/>
        </p:nvGrpSpPr>
        <p:grpSpPr>
          <a:xfrm>
            <a:off x="5715933" y="2686545"/>
            <a:ext cx="6024032" cy="2511273"/>
            <a:chOff x="5715933" y="2580217"/>
            <a:chExt cx="6024032" cy="2511273"/>
          </a:xfrm>
        </p:grpSpPr>
        <p:grpSp>
          <p:nvGrpSpPr>
            <p:cNvPr id="29" name="Group 28">
              <a:extLst>
                <a:ext uri="{FF2B5EF4-FFF2-40B4-BE49-F238E27FC236}">
                  <a16:creationId xmlns:a16="http://schemas.microsoft.com/office/drawing/2014/main" id="{B0CEA58A-E739-D04C-9347-3231E92C326F}"/>
                </a:ext>
              </a:extLst>
            </p:cNvPr>
            <p:cNvGrpSpPr/>
            <p:nvPr/>
          </p:nvGrpSpPr>
          <p:grpSpPr>
            <a:xfrm>
              <a:off x="6029548" y="2580217"/>
              <a:ext cx="5710416" cy="756873"/>
              <a:chOff x="360463" y="1416372"/>
              <a:chExt cx="6049318" cy="754265"/>
            </a:xfrm>
          </p:grpSpPr>
          <p:sp>
            <p:nvSpPr>
              <p:cNvPr id="30" name="Rectangle: Rounded Corners 29">
                <a:extLst>
                  <a:ext uri="{FF2B5EF4-FFF2-40B4-BE49-F238E27FC236}">
                    <a16:creationId xmlns:a16="http://schemas.microsoft.com/office/drawing/2014/main" id="{70BA273F-6E5C-73D1-6020-B52FEDF79E37}"/>
                  </a:ext>
                </a:extLst>
              </p:cNvPr>
              <p:cNvSpPr/>
              <p:nvPr/>
            </p:nvSpPr>
            <p:spPr>
              <a:xfrm>
                <a:off x="1353699" y="1421804"/>
                <a:ext cx="5056082" cy="720000"/>
              </a:xfrm>
              <a:prstGeom prst="roundRect">
                <a:avLst/>
              </a:prstGeom>
              <a:solidFill>
                <a:schemeClr val="bg1">
                  <a:lumMod val="95000"/>
                </a:schemeClr>
              </a:solidFill>
              <a:ln w="1905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spcBef>
                    <a:spcPts val="300"/>
                  </a:spcBef>
                  <a:spcAft>
                    <a:spcPts val="300"/>
                  </a:spcAft>
                  <a:defRPr/>
                </a:pPr>
                <a:r>
                  <a:rPr kumimoji="0" lang="en-US" sz="1400" i="0" u="none" strike="noStrike" kern="1200" cap="none" spc="0" normalizeH="0" baseline="0" dirty="0">
                    <a:ln>
                      <a:noFill/>
                    </a:ln>
                    <a:solidFill>
                      <a:schemeClr val="tx1"/>
                    </a:solidFill>
                    <a:effectLst/>
                    <a:uLnTx/>
                    <a:uFillTx/>
                    <a:ea typeface="+mn-ea"/>
                    <a:cs typeface="+mn-cs"/>
                  </a:rPr>
                  <a:t>Median blood eosinophils was </a:t>
                </a:r>
                <a:r>
                  <a:rPr kumimoji="0" lang="en-US" sz="1400" b="1" i="0" u="none" strike="noStrike" kern="1200" cap="none" spc="0" normalizeH="0" baseline="0" dirty="0">
                    <a:ln>
                      <a:noFill/>
                    </a:ln>
                    <a:solidFill>
                      <a:schemeClr val="bg2"/>
                    </a:solidFill>
                    <a:effectLst/>
                    <a:uLnTx/>
                    <a:uFillTx/>
                    <a:ea typeface="+mn-ea"/>
                    <a:cs typeface="+mn-cs"/>
                  </a:rPr>
                  <a:t>0.33 cells/10</a:t>
                </a:r>
                <a:r>
                  <a:rPr kumimoji="0" lang="en-US" sz="1400" b="1" i="0" u="none" strike="noStrike" kern="1200" cap="none" spc="0" normalizeH="0" baseline="30000" dirty="0">
                    <a:ln>
                      <a:noFill/>
                    </a:ln>
                    <a:solidFill>
                      <a:schemeClr val="bg2"/>
                    </a:solidFill>
                    <a:effectLst/>
                    <a:uLnTx/>
                    <a:uFillTx/>
                    <a:ea typeface="+mn-ea"/>
                    <a:cs typeface="+mn-cs"/>
                  </a:rPr>
                  <a:t>9</a:t>
                </a:r>
                <a:r>
                  <a:rPr kumimoji="0" lang="en-US" sz="1400" b="1" i="0" u="none" strike="noStrike" kern="1200" cap="none" spc="0" normalizeH="0" baseline="0" dirty="0">
                    <a:ln>
                      <a:noFill/>
                    </a:ln>
                    <a:solidFill>
                      <a:schemeClr val="bg2"/>
                    </a:solidFill>
                    <a:effectLst/>
                    <a:uLnTx/>
                    <a:uFillTx/>
                    <a:ea typeface="+mn-ea"/>
                    <a:cs typeface="+mn-cs"/>
                  </a:rPr>
                  <a:t>L</a:t>
                </a:r>
              </a:p>
            </p:txBody>
          </p:sp>
          <p:sp>
            <p:nvSpPr>
              <p:cNvPr id="33" name="Hexagon 32">
                <a:extLst>
                  <a:ext uri="{FF2B5EF4-FFF2-40B4-BE49-F238E27FC236}">
                    <a16:creationId xmlns:a16="http://schemas.microsoft.com/office/drawing/2014/main" id="{3D96ABC4-638F-A7DA-BE5A-E454FB8D4E9E}"/>
                  </a:ext>
                </a:extLst>
              </p:cNvPr>
              <p:cNvSpPr/>
              <p:nvPr/>
            </p:nvSpPr>
            <p:spPr>
              <a:xfrm>
                <a:off x="360463" y="1416372"/>
                <a:ext cx="863823" cy="754265"/>
              </a:xfrm>
              <a:prstGeom prst="hexagon">
                <a:avLst/>
              </a:prstGeom>
              <a:ln w="1905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25000">
                  <a:ln>
                    <a:noFill/>
                  </a:ln>
                  <a:solidFill>
                    <a:schemeClr val="tx1"/>
                  </a:solidFill>
                  <a:effectLst/>
                  <a:uLnTx/>
                  <a:uFillTx/>
                  <a:ea typeface="+mn-ea"/>
                  <a:cs typeface="+mn-cs"/>
                </a:endParaRPr>
              </a:p>
            </p:txBody>
          </p:sp>
          <p:cxnSp>
            <p:nvCxnSpPr>
              <p:cNvPr id="32" name="Straight Connector 31">
                <a:extLst>
                  <a:ext uri="{FF2B5EF4-FFF2-40B4-BE49-F238E27FC236}">
                    <a16:creationId xmlns:a16="http://schemas.microsoft.com/office/drawing/2014/main" id="{2FD6F019-3B13-694B-9F55-E91824BD8F23}"/>
                  </a:ext>
                </a:extLst>
              </p:cNvPr>
              <p:cNvCxnSpPr>
                <a:cxnSpLocks/>
              </p:cNvCxnSpPr>
              <p:nvPr/>
            </p:nvCxnSpPr>
            <p:spPr>
              <a:xfrm>
                <a:off x="1207357" y="1799040"/>
                <a:ext cx="127666" cy="0"/>
              </a:xfrm>
              <a:prstGeom prst="line">
                <a:avLst/>
              </a:prstGeom>
              <a:ln w="19050">
                <a:solidFill>
                  <a:schemeClr val="tx1"/>
                </a:solidFill>
              </a:ln>
            </p:spPr>
            <p:style>
              <a:lnRef idx="2">
                <a:schemeClr val="accent2"/>
              </a:lnRef>
              <a:fillRef idx="1">
                <a:schemeClr val="lt1"/>
              </a:fillRef>
              <a:effectRef idx="0">
                <a:schemeClr val="accent2"/>
              </a:effectRef>
              <a:fontRef idx="minor">
                <a:schemeClr val="dk1"/>
              </a:fontRef>
            </p:style>
          </p:cxnSp>
        </p:grpSp>
        <p:grpSp>
          <p:nvGrpSpPr>
            <p:cNvPr id="35" name="Group 34">
              <a:extLst>
                <a:ext uri="{FF2B5EF4-FFF2-40B4-BE49-F238E27FC236}">
                  <a16:creationId xmlns:a16="http://schemas.microsoft.com/office/drawing/2014/main" id="{6A6840D6-D04F-511F-5118-1A4175248513}"/>
                </a:ext>
              </a:extLst>
            </p:cNvPr>
            <p:cNvGrpSpPr/>
            <p:nvPr/>
          </p:nvGrpSpPr>
          <p:grpSpPr>
            <a:xfrm>
              <a:off x="6030180" y="4276335"/>
              <a:ext cx="5709785" cy="815155"/>
              <a:chOff x="360463" y="3334262"/>
              <a:chExt cx="6048650" cy="812346"/>
            </a:xfrm>
          </p:grpSpPr>
          <p:sp>
            <p:nvSpPr>
              <p:cNvPr id="36" name="Rectangle: Rounded Corners 35">
                <a:extLst>
                  <a:ext uri="{FF2B5EF4-FFF2-40B4-BE49-F238E27FC236}">
                    <a16:creationId xmlns:a16="http://schemas.microsoft.com/office/drawing/2014/main" id="{478F67BA-1310-5EDF-3EC6-4AB357CE95F8}"/>
                  </a:ext>
                </a:extLst>
              </p:cNvPr>
              <p:cNvSpPr/>
              <p:nvPr/>
            </p:nvSpPr>
            <p:spPr>
              <a:xfrm>
                <a:off x="1353698" y="3351391"/>
                <a:ext cx="5055415" cy="795217"/>
              </a:xfrm>
              <a:prstGeom prst="roundRect">
                <a:avLst/>
              </a:prstGeom>
              <a:solidFill>
                <a:schemeClr val="bg1">
                  <a:lumMod val="95000"/>
                </a:schemeClr>
              </a:solidFill>
              <a:ln w="1905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spcBef>
                    <a:spcPts val="300"/>
                  </a:spcBef>
                  <a:spcAft>
                    <a:spcPts val="300"/>
                  </a:spcAft>
                  <a:defRPr/>
                </a:pPr>
                <a:r>
                  <a:rPr kumimoji="0" lang="en-US" sz="1400" i="0" u="none" strike="noStrike" kern="1200" cap="none" spc="0" normalizeH="0" baseline="0" dirty="0">
                    <a:ln>
                      <a:noFill/>
                    </a:ln>
                    <a:solidFill>
                      <a:schemeClr val="tx1"/>
                    </a:solidFill>
                    <a:effectLst/>
                    <a:uLnTx/>
                    <a:uFillTx/>
                    <a:ea typeface="+mn-ea"/>
                    <a:cs typeface="+mn-cs"/>
                  </a:rPr>
                  <a:t>Median </a:t>
                </a:r>
                <a:r>
                  <a:rPr kumimoji="0" lang="en-US" sz="1400" i="0" u="none" strike="noStrike" kern="1200" cap="none" spc="0" normalizeH="0" baseline="0" dirty="0" err="1">
                    <a:ln>
                      <a:noFill/>
                    </a:ln>
                    <a:solidFill>
                      <a:schemeClr val="tx1"/>
                    </a:solidFill>
                    <a:effectLst/>
                    <a:uLnTx/>
                    <a:uFillTx/>
                    <a:ea typeface="+mn-ea"/>
                    <a:cs typeface="+mn-cs"/>
                  </a:rPr>
                  <a:t>IgE</a:t>
                </a:r>
                <a:r>
                  <a:rPr kumimoji="0" lang="en-US" sz="1400" i="0" u="none" strike="noStrike" kern="1200" cap="none" spc="0" normalizeH="0" baseline="0" dirty="0">
                    <a:ln>
                      <a:noFill/>
                    </a:ln>
                    <a:solidFill>
                      <a:schemeClr val="tx1"/>
                    </a:solidFill>
                    <a:effectLst/>
                    <a:uLnTx/>
                    <a:uFillTx/>
                    <a:ea typeface="+mn-ea"/>
                    <a:cs typeface="+mn-cs"/>
                  </a:rPr>
                  <a:t> level of </a:t>
                </a:r>
                <a:r>
                  <a:rPr kumimoji="0" lang="en-US" sz="1400" b="1" i="0" u="none" strike="noStrike" kern="1200" cap="none" spc="0" normalizeH="0" baseline="0" dirty="0">
                    <a:ln>
                      <a:noFill/>
                    </a:ln>
                    <a:solidFill>
                      <a:schemeClr val="bg2"/>
                    </a:solidFill>
                    <a:effectLst/>
                    <a:uLnTx/>
                    <a:uFillTx/>
                    <a:ea typeface="+mn-ea"/>
                    <a:cs typeface="+mn-cs"/>
                  </a:rPr>
                  <a:t>181 IU/mL</a:t>
                </a:r>
              </a:p>
            </p:txBody>
          </p:sp>
          <p:sp>
            <p:nvSpPr>
              <p:cNvPr id="39" name="Hexagon 38">
                <a:extLst>
                  <a:ext uri="{FF2B5EF4-FFF2-40B4-BE49-F238E27FC236}">
                    <a16:creationId xmlns:a16="http://schemas.microsoft.com/office/drawing/2014/main" id="{21998A36-3273-D6F6-DF3F-D7B3DDAC113D}"/>
                  </a:ext>
                </a:extLst>
              </p:cNvPr>
              <p:cNvSpPr/>
              <p:nvPr/>
            </p:nvSpPr>
            <p:spPr>
              <a:xfrm>
                <a:off x="360463" y="3334262"/>
                <a:ext cx="863823" cy="754265"/>
              </a:xfrm>
              <a:prstGeom prst="hexagon">
                <a:avLst/>
              </a:prstGeom>
              <a:ln w="19050">
                <a:solidFill>
                  <a:schemeClr val="tx1"/>
                </a:solidFill>
              </a:ln>
            </p:spPr>
            <p:style>
              <a:lnRef idx="2">
                <a:schemeClr val="accent2"/>
              </a:lnRef>
              <a:fillRef idx="1">
                <a:schemeClr val="lt1"/>
              </a:fillRef>
              <a:effectRef idx="0">
                <a:schemeClr val="accent2"/>
              </a:effectRef>
              <a:fontRef idx="minor">
                <a:schemeClr val="dk1"/>
              </a:fontRef>
            </p:style>
            <p:txBody>
              <a:bodyPr lIns="0" tIns="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a:ln>
                    <a:noFill/>
                  </a:ln>
                  <a:solidFill>
                    <a:schemeClr val="tx1"/>
                  </a:solidFill>
                  <a:effectLst/>
                  <a:uLnTx/>
                  <a:uFillTx/>
                  <a:latin typeface="+mj-lt"/>
                  <a:ea typeface="+mn-ea"/>
                  <a:cs typeface="+mn-cs"/>
                </a:endParaRPr>
              </a:p>
            </p:txBody>
          </p:sp>
          <p:cxnSp>
            <p:nvCxnSpPr>
              <p:cNvPr id="38" name="Straight Connector 37">
                <a:extLst>
                  <a:ext uri="{FF2B5EF4-FFF2-40B4-BE49-F238E27FC236}">
                    <a16:creationId xmlns:a16="http://schemas.microsoft.com/office/drawing/2014/main" id="{F4F71FBF-D5D5-3199-2AD4-67B771B02DD7}"/>
                  </a:ext>
                </a:extLst>
              </p:cNvPr>
              <p:cNvCxnSpPr>
                <a:cxnSpLocks/>
              </p:cNvCxnSpPr>
              <p:nvPr/>
            </p:nvCxnSpPr>
            <p:spPr>
              <a:xfrm>
                <a:off x="1207357" y="3713297"/>
                <a:ext cx="127666" cy="0"/>
              </a:xfrm>
              <a:prstGeom prst="line">
                <a:avLst/>
              </a:prstGeom>
              <a:ln w="19050">
                <a:solidFill>
                  <a:schemeClr val="tx1"/>
                </a:solidFill>
              </a:ln>
            </p:spPr>
            <p:style>
              <a:lnRef idx="2">
                <a:schemeClr val="accent2"/>
              </a:lnRef>
              <a:fillRef idx="1">
                <a:schemeClr val="lt1"/>
              </a:fillRef>
              <a:effectRef idx="0">
                <a:schemeClr val="accent2"/>
              </a:effectRef>
              <a:fontRef idx="minor">
                <a:schemeClr val="dk1"/>
              </a:fontRef>
            </p:style>
          </p:cxnSp>
        </p:grpSp>
        <p:grpSp>
          <p:nvGrpSpPr>
            <p:cNvPr id="41" name="Group 40">
              <a:extLst>
                <a:ext uri="{FF2B5EF4-FFF2-40B4-BE49-F238E27FC236}">
                  <a16:creationId xmlns:a16="http://schemas.microsoft.com/office/drawing/2014/main" id="{5A8CF8E4-BAB2-F84B-27FB-C4B87BBAD576}"/>
                </a:ext>
              </a:extLst>
            </p:cNvPr>
            <p:cNvGrpSpPr/>
            <p:nvPr/>
          </p:nvGrpSpPr>
          <p:grpSpPr>
            <a:xfrm>
              <a:off x="6029548" y="3426018"/>
              <a:ext cx="5710416" cy="756873"/>
              <a:chOff x="360463" y="2347150"/>
              <a:chExt cx="6049317" cy="754265"/>
            </a:xfrm>
          </p:grpSpPr>
          <p:sp>
            <p:nvSpPr>
              <p:cNvPr id="42" name="Rectangle: Rounded Corners 41">
                <a:extLst>
                  <a:ext uri="{FF2B5EF4-FFF2-40B4-BE49-F238E27FC236}">
                    <a16:creationId xmlns:a16="http://schemas.microsoft.com/office/drawing/2014/main" id="{29E76070-6E0A-3397-337D-B88510DC9F44}"/>
                  </a:ext>
                </a:extLst>
              </p:cNvPr>
              <p:cNvSpPr/>
              <p:nvPr/>
            </p:nvSpPr>
            <p:spPr>
              <a:xfrm>
                <a:off x="1353699" y="2364282"/>
                <a:ext cx="5056081" cy="720000"/>
              </a:xfrm>
              <a:prstGeom prst="roundRect">
                <a:avLst/>
              </a:prstGeom>
              <a:solidFill>
                <a:schemeClr val="bg1">
                  <a:lumMod val="95000"/>
                </a:schemeClr>
              </a:solidFill>
              <a:ln w="1905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spcBef>
                    <a:spcPts val="300"/>
                  </a:spcBef>
                  <a:spcAft>
                    <a:spcPts val="300"/>
                  </a:spcAft>
                  <a:defRPr/>
                </a:pPr>
                <a:r>
                  <a:rPr kumimoji="0" lang="en-US" sz="1400" i="0" u="none" strike="noStrike" kern="1200" cap="none" spc="0" normalizeH="0" baseline="0" dirty="0">
                    <a:ln>
                      <a:noFill/>
                    </a:ln>
                    <a:solidFill>
                      <a:schemeClr val="tx1"/>
                    </a:solidFill>
                    <a:effectLst/>
                    <a:uLnTx/>
                    <a:uFillTx/>
                    <a:ea typeface="+mn-ea"/>
                    <a:cs typeface="+mn-cs"/>
                  </a:rPr>
                  <a:t>Median FeNO was </a:t>
                </a:r>
                <a:r>
                  <a:rPr kumimoji="0" lang="en-US" sz="1400" b="1" i="0" u="none" strike="noStrike" kern="1200" cap="none" spc="0" normalizeH="0" baseline="0" dirty="0">
                    <a:ln>
                      <a:noFill/>
                    </a:ln>
                    <a:solidFill>
                      <a:schemeClr val="bg2"/>
                    </a:solidFill>
                    <a:effectLst/>
                    <a:uLnTx/>
                    <a:uFillTx/>
                    <a:ea typeface="+mn-ea"/>
                    <a:cs typeface="+mn-cs"/>
                  </a:rPr>
                  <a:t>39 ppb</a:t>
                </a:r>
              </a:p>
            </p:txBody>
          </p:sp>
          <p:grpSp>
            <p:nvGrpSpPr>
              <p:cNvPr id="43" name="Group 42">
                <a:extLst>
                  <a:ext uri="{FF2B5EF4-FFF2-40B4-BE49-F238E27FC236}">
                    <a16:creationId xmlns:a16="http://schemas.microsoft.com/office/drawing/2014/main" id="{6327069A-6098-7574-B2C7-2B7D6B8A6184}"/>
                  </a:ext>
                </a:extLst>
              </p:cNvPr>
              <p:cNvGrpSpPr/>
              <p:nvPr/>
            </p:nvGrpSpPr>
            <p:grpSpPr>
              <a:xfrm>
                <a:off x="360463" y="2347150"/>
                <a:ext cx="974559" cy="754265"/>
                <a:chOff x="360463" y="2347150"/>
                <a:chExt cx="974559" cy="754265"/>
              </a:xfrm>
            </p:grpSpPr>
            <p:sp>
              <p:nvSpPr>
                <p:cNvPr id="46" name="Hexagon 45">
                  <a:extLst>
                    <a:ext uri="{FF2B5EF4-FFF2-40B4-BE49-F238E27FC236}">
                      <a16:creationId xmlns:a16="http://schemas.microsoft.com/office/drawing/2014/main" id="{51524B64-0E4B-E7FA-6367-4788FABAC778}"/>
                    </a:ext>
                  </a:extLst>
                </p:cNvPr>
                <p:cNvSpPr/>
                <p:nvPr/>
              </p:nvSpPr>
              <p:spPr>
                <a:xfrm>
                  <a:off x="360463" y="2347150"/>
                  <a:ext cx="863823" cy="754265"/>
                </a:xfrm>
                <a:prstGeom prst="hexagon">
                  <a:avLst/>
                </a:prstGeom>
                <a:ln w="1905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25000">
                    <a:ln>
                      <a:noFill/>
                    </a:ln>
                    <a:solidFill>
                      <a:schemeClr val="tx1"/>
                    </a:solidFill>
                    <a:effectLst/>
                    <a:uLnTx/>
                    <a:uFillTx/>
                    <a:ea typeface="+mn-ea"/>
                    <a:cs typeface="+mn-cs"/>
                  </a:endParaRPr>
                </a:p>
              </p:txBody>
            </p:sp>
            <p:cxnSp>
              <p:nvCxnSpPr>
                <p:cNvPr id="45" name="Straight Connector 44">
                  <a:extLst>
                    <a:ext uri="{FF2B5EF4-FFF2-40B4-BE49-F238E27FC236}">
                      <a16:creationId xmlns:a16="http://schemas.microsoft.com/office/drawing/2014/main" id="{A67BC7EA-31AA-9E35-13A5-AE59D8B26D21}"/>
                    </a:ext>
                  </a:extLst>
                </p:cNvPr>
                <p:cNvCxnSpPr>
                  <a:cxnSpLocks/>
                </p:cNvCxnSpPr>
                <p:nvPr/>
              </p:nvCxnSpPr>
              <p:spPr>
                <a:xfrm>
                  <a:off x="1207356" y="2726336"/>
                  <a:ext cx="127666" cy="0"/>
                </a:xfrm>
                <a:prstGeom prst="line">
                  <a:avLst/>
                </a:prstGeom>
                <a:ln w="19050">
                  <a:solidFill>
                    <a:schemeClr val="tx1"/>
                  </a:solidFill>
                </a:ln>
              </p:spPr>
              <p:style>
                <a:lnRef idx="2">
                  <a:schemeClr val="accent2"/>
                </a:lnRef>
                <a:fillRef idx="1">
                  <a:schemeClr val="lt1"/>
                </a:fillRef>
                <a:effectRef idx="0">
                  <a:schemeClr val="accent2"/>
                </a:effectRef>
                <a:fontRef idx="minor">
                  <a:schemeClr val="dk1"/>
                </a:fontRef>
              </p:style>
            </p:cxnSp>
          </p:grpSp>
        </p:grpSp>
        <p:pic>
          <p:nvPicPr>
            <p:cNvPr id="3" name="Graphic 2">
              <a:extLst>
                <a:ext uri="{FF2B5EF4-FFF2-40B4-BE49-F238E27FC236}">
                  <a16:creationId xmlns:a16="http://schemas.microsoft.com/office/drawing/2014/main" id="{78713E7A-D1F4-4434-BEE9-5CA8F70CDD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42608" y="3438602"/>
              <a:ext cx="720000" cy="720000"/>
            </a:xfrm>
            <a:prstGeom prst="rect">
              <a:avLst/>
            </a:prstGeom>
          </p:spPr>
        </p:pic>
        <p:pic>
          <p:nvPicPr>
            <p:cNvPr id="44" name="Graphic 43">
              <a:extLst>
                <a:ext uri="{FF2B5EF4-FFF2-40B4-BE49-F238E27FC236}">
                  <a16:creationId xmlns:a16="http://schemas.microsoft.com/office/drawing/2014/main" id="{4031FEA6-4EF5-47A6-8987-60391238B0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29548" y="4309372"/>
              <a:ext cx="720000" cy="720000"/>
            </a:xfrm>
            <a:prstGeom prst="rect">
              <a:avLst/>
            </a:prstGeom>
          </p:spPr>
        </p:pic>
        <p:sp>
          <p:nvSpPr>
            <p:cNvPr id="23" name="AutoShape 2" descr="Blood Test Vector SVG Icon (4) - SVG Repo">
              <a:extLst>
                <a:ext uri="{FF2B5EF4-FFF2-40B4-BE49-F238E27FC236}">
                  <a16:creationId xmlns:a16="http://schemas.microsoft.com/office/drawing/2014/main" id="{AE99E5FA-6DF0-4BEC-8C6E-BB133E9F84B9}"/>
                </a:ext>
              </a:extLst>
            </p:cNvPr>
            <p:cNvSpPr>
              <a:spLocks noChangeAspect="1" noChangeArrowheads="1"/>
            </p:cNvSpPr>
            <p:nvPr/>
          </p:nvSpPr>
          <p:spPr bwMode="auto">
            <a:xfrm>
              <a:off x="5715933" y="299178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5" name="Picture 24">
              <a:extLst>
                <a:ext uri="{FF2B5EF4-FFF2-40B4-BE49-F238E27FC236}">
                  <a16:creationId xmlns:a16="http://schemas.microsoft.com/office/drawing/2014/main" id="{1D631769-3FF2-4134-9CE4-E3EA2883C8DC}"/>
                </a:ext>
              </a:extLst>
            </p:cNvPr>
            <p:cNvPicPr>
              <a:picLocks noChangeAspect="1"/>
            </p:cNvPicPr>
            <p:nvPr/>
          </p:nvPicPr>
          <p:blipFill>
            <a:blip r:embed="rId7"/>
            <a:stretch>
              <a:fillRect/>
            </a:stretch>
          </p:blipFill>
          <p:spPr>
            <a:xfrm rot="1639084">
              <a:off x="6335669" y="2679549"/>
              <a:ext cx="226301" cy="558207"/>
            </a:xfrm>
            <a:prstGeom prst="rect">
              <a:avLst/>
            </a:prstGeom>
          </p:spPr>
        </p:pic>
      </p:grpSp>
      <p:grpSp>
        <p:nvGrpSpPr>
          <p:cNvPr id="31" name="Group 30">
            <a:extLst>
              <a:ext uri="{FF2B5EF4-FFF2-40B4-BE49-F238E27FC236}">
                <a16:creationId xmlns:a16="http://schemas.microsoft.com/office/drawing/2014/main" id="{BEE6BE8D-2BB6-4AAE-C369-D289EA08CBAB}"/>
              </a:ext>
            </a:extLst>
          </p:cNvPr>
          <p:cNvGrpSpPr/>
          <p:nvPr/>
        </p:nvGrpSpPr>
        <p:grpSpPr>
          <a:xfrm>
            <a:off x="880788" y="2521812"/>
            <a:ext cx="3618212" cy="2974648"/>
            <a:chOff x="548281" y="2502571"/>
            <a:chExt cx="3618212" cy="2974648"/>
          </a:xfrm>
        </p:grpSpPr>
        <p:grpSp>
          <p:nvGrpSpPr>
            <p:cNvPr id="7" name="Group 6">
              <a:extLst>
                <a:ext uri="{FF2B5EF4-FFF2-40B4-BE49-F238E27FC236}">
                  <a16:creationId xmlns:a16="http://schemas.microsoft.com/office/drawing/2014/main" id="{23FCF1CA-B925-C268-0E35-32C12E34FE97}"/>
                </a:ext>
              </a:extLst>
            </p:cNvPr>
            <p:cNvGrpSpPr>
              <a:grpSpLocks noChangeAspect="1"/>
            </p:cNvGrpSpPr>
            <p:nvPr/>
          </p:nvGrpSpPr>
          <p:grpSpPr>
            <a:xfrm>
              <a:off x="962440" y="2502571"/>
              <a:ext cx="3204053" cy="2715659"/>
              <a:chOff x="7933908" y="2085847"/>
              <a:chExt cx="3754995" cy="3448155"/>
            </a:xfrm>
          </p:grpSpPr>
          <p:grpSp>
            <p:nvGrpSpPr>
              <p:cNvPr id="9" name="Group 8">
                <a:extLst>
                  <a:ext uri="{FF2B5EF4-FFF2-40B4-BE49-F238E27FC236}">
                    <a16:creationId xmlns:a16="http://schemas.microsoft.com/office/drawing/2014/main" id="{3C0E31D9-FA48-6C84-8762-24E434EF4005}"/>
                  </a:ext>
                </a:extLst>
              </p:cNvPr>
              <p:cNvGrpSpPr>
                <a:grpSpLocks noChangeAspect="1"/>
              </p:cNvGrpSpPr>
              <p:nvPr/>
            </p:nvGrpSpPr>
            <p:grpSpPr>
              <a:xfrm>
                <a:off x="7933908" y="2085847"/>
                <a:ext cx="3754995" cy="3448155"/>
                <a:chOff x="1929127" y="765544"/>
                <a:chExt cx="5460096" cy="5013927"/>
              </a:xfrm>
            </p:grpSpPr>
            <p:sp>
              <p:nvSpPr>
                <p:cNvPr id="13" name="Oval 12">
                  <a:extLst>
                    <a:ext uri="{FF2B5EF4-FFF2-40B4-BE49-F238E27FC236}">
                      <a16:creationId xmlns:a16="http://schemas.microsoft.com/office/drawing/2014/main" id="{7776C9E3-46A9-DDE0-5ADE-D2124DB6246F}"/>
                    </a:ext>
                  </a:extLst>
                </p:cNvPr>
                <p:cNvSpPr/>
                <p:nvPr/>
              </p:nvSpPr>
              <p:spPr>
                <a:xfrm>
                  <a:off x="3232297" y="765544"/>
                  <a:ext cx="3067418" cy="3323344"/>
                </a:xfrm>
                <a:prstGeom prst="ellipse">
                  <a:avLst/>
                </a:prstGeom>
                <a:solidFill>
                  <a:schemeClr val="accent3">
                    <a:alpha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a:solidFill>
                      <a:schemeClr val="tx1"/>
                    </a:solidFill>
                  </a:endParaRPr>
                </a:p>
              </p:txBody>
            </p:sp>
            <p:sp>
              <p:nvSpPr>
                <p:cNvPr id="14" name="Oval 13">
                  <a:extLst>
                    <a:ext uri="{FF2B5EF4-FFF2-40B4-BE49-F238E27FC236}">
                      <a16:creationId xmlns:a16="http://schemas.microsoft.com/office/drawing/2014/main" id="{F50B062B-73AB-2429-A950-7F8F1EE813ED}"/>
                    </a:ext>
                  </a:extLst>
                </p:cNvPr>
                <p:cNvSpPr/>
                <p:nvPr/>
              </p:nvSpPr>
              <p:spPr>
                <a:xfrm>
                  <a:off x="1929127" y="2456127"/>
                  <a:ext cx="3067418" cy="3323344"/>
                </a:xfrm>
                <a:prstGeom prst="ellipse">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15" name="Oval 14">
                  <a:extLst>
                    <a:ext uri="{FF2B5EF4-FFF2-40B4-BE49-F238E27FC236}">
                      <a16:creationId xmlns:a16="http://schemas.microsoft.com/office/drawing/2014/main" id="{090899F0-D5E3-A46A-1FA3-A1306AEF6532}"/>
                    </a:ext>
                  </a:extLst>
                </p:cNvPr>
                <p:cNvSpPr/>
                <p:nvPr/>
              </p:nvSpPr>
              <p:spPr>
                <a:xfrm>
                  <a:off x="4321805" y="2456127"/>
                  <a:ext cx="3067418" cy="3323344"/>
                </a:xfrm>
                <a:prstGeom prst="ellipse">
                  <a:avLst/>
                </a:prstGeom>
                <a:solidFill>
                  <a:schemeClr val="accent4">
                    <a:alpha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400">
                    <a:solidFill>
                      <a:schemeClr val="tx1"/>
                    </a:solidFill>
                  </a:endParaRPr>
                </a:p>
              </p:txBody>
            </p:sp>
            <p:sp>
              <p:nvSpPr>
                <p:cNvPr id="16" name="TextBox 15">
                  <a:extLst>
                    <a:ext uri="{FF2B5EF4-FFF2-40B4-BE49-F238E27FC236}">
                      <a16:creationId xmlns:a16="http://schemas.microsoft.com/office/drawing/2014/main" id="{7C4503BC-1804-8957-19F6-696F6F840967}"/>
                    </a:ext>
                  </a:extLst>
                </p:cNvPr>
                <p:cNvSpPr txBox="1"/>
                <p:nvPr/>
              </p:nvSpPr>
              <p:spPr>
                <a:xfrm>
                  <a:off x="4214280" y="2184702"/>
                  <a:ext cx="883323" cy="511424"/>
                </a:xfrm>
                <a:prstGeom prst="rect">
                  <a:avLst/>
                </a:prstGeom>
                <a:noFill/>
              </p:spPr>
              <p:txBody>
                <a:bodyPr wrap="square" rtlCol="0">
                  <a:spAutoFit/>
                </a:bodyPr>
                <a:lstStyle/>
                <a:p>
                  <a:pPr algn="ctr"/>
                  <a:r>
                    <a:rPr lang="en-GB" sz="1200" b="1"/>
                    <a:t>8%</a:t>
                  </a:r>
                </a:p>
              </p:txBody>
            </p:sp>
            <p:sp>
              <p:nvSpPr>
                <p:cNvPr id="17" name="TextBox 16">
                  <a:extLst>
                    <a:ext uri="{FF2B5EF4-FFF2-40B4-BE49-F238E27FC236}">
                      <a16:creationId xmlns:a16="http://schemas.microsoft.com/office/drawing/2014/main" id="{9DB85B8F-D2DD-C371-CA80-3ACCE68CD0D7}"/>
                    </a:ext>
                  </a:extLst>
                </p:cNvPr>
                <p:cNvSpPr txBox="1"/>
                <p:nvPr/>
              </p:nvSpPr>
              <p:spPr>
                <a:xfrm>
                  <a:off x="5198662" y="3000851"/>
                  <a:ext cx="883323" cy="511424"/>
                </a:xfrm>
                <a:prstGeom prst="rect">
                  <a:avLst/>
                </a:prstGeom>
                <a:noFill/>
              </p:spPr>
              <p:txBody>
                <a:bodyPr wrap="square" rtlCol="0">
                  <a:spAutoFit/>
                </a:bodyPr>
                <a:lstStyle/>
                <a:p>
                  <a:pPr algn="ctr"/>
                  <a:r>
                    <a:rPr lang="en-GB" sz="1200" b="1">
                      <a:solidFill>
                        <a:schemeClr val="bg1"/>
                      </a:solidFill>
                    </a:rPr>
                    <a:t>8%</a:t>
                  </a:r>
                </a:p>
              </p:txBody>
            </p:sp>
            <p:sp>
              <p:nvSpPr>
                <p:cNvPr id="18" name="TextBox 17">
                  <a:extLst>
                    <a:ext uri="{FF2B5EF4-FFF2-40B4-BE49-F238E27FC236}">
                      <a16:creationId xmlns:a16="http://schemas.microsoft.com/office/drawing/2014/main" id="{7E857B9C-DDE7-8E36-6532-E7B176839E72}"/>
                    </a:ext>
                  </a:extLst>
                </p:cNvPr>
                <p:cNvSpPr txBox="1"/>
                <p:nvPr/>
              </p:nvSpPr>
              <p:spPr>
                <a:xfrm>
                  <a:off x="3560392" y="3000851"/>
                  <a:ext cx="883323" cy="511424"/>
                </a:xfrm>
                <a:prstGeom prst="rect">
                  <a:avLst/>
                </a:prstGeom>
                <a:noFill/>
              </p:spPr>
              <p:txBody>
                <a:bodyPr wrap="square" rtlCol="0">
                  <a:spAutoFit/>
                </a:bodyPr>
                <a:lstStyle/>
                <a:p>
                  <a:pPr algn="ctr"/>
                  <a:r>
                    <a:rPr lang="en-GB" sz="1200" b="1" dirty="0">
                      <a:solidFill>
                        <a:schemeClr val="bg1"/>
                      </a:solidFill>
                    </a:rPr>
                    <a:t>14%</a:t>
                  </a:r>
                </a:p>
              </p:txBody>
            </p:sp>
            <p:sp>
              <p:nvSpPr>
                <p:cNvPr id="19" name="TextBox 18">
                  <a:extLst>
                    <a:ext uri="{FF2B5EF4-FFF2-40B4-BE49-F238E27FC236}">
                      <a16:creationId xmlns:a16="http://schemas.microsoft.com/office/drawing/2014/main" id="{7D232127-D870-5315-007A-9778EC577A63}"/>
                    </a:ext>
                  </a:extLst>
                </p:cNvPr>
                <p:cNvSpPr txBox="1"/>
                <p:nvPr/>
              </p:nvSpPr>
              <p:spPr>
                <a:xfrm>
                  <a:off x="4247274" y="3496989"/>
                  <a:ext cx="883323" cy="511424"/>
                </a:xfrm>
                <a:prstGeom prst="rect">
                  <a:avLst/>
                </a:prstGeom>
                <a:noFill/>
              </p:spPr>
              <p:txBody>
                <a:bodyPr wrap="square" rtlCol="0">
                  <a:spAutoFit/>
                </a:bodyPr>
                <a:lstStyle/>
                <a:p>
                  <a:pPr algn="ctr"/>
                  <a:r>
                    <a:rPr lang="en-GB" sz="1200" b="1">
                      <a:solidFill>
                        <a:schemeClr val="bg1"/>
                      </a:solidFill>
                    </a:rPr>
                    <a:t>27%</a:t>
                  </a:r>
                </a:p>
              </p:txBody>
            </p:sp>
            <p:sp>
              <p:nvSpPr>
                <p:cNvPr id="20" name="TextBox 19">
                  <a:extLst>
                    <a:ext uri="{FF2B5EF4-FFF2-40B4-BE49-F238E27FC236}">
                      <a16:creationId xmlns:a16="http://schemas.microsoft.com/office/drawing/2014/main" id="{2C5826AB-A148-7956-F9FD-F30CFD1DED0A}"/>
                    </a:ext>
                  </a:extLst>
                </p:cNvPr>
                <p:cNvSpPr txBox="1"/>
                <p:nvPr/>
              </p:nvSpPr>
              <p:spPr>
                <a:xfrm>
                  <a:off x="4239038" y="4212993"/>
                  <a:ext cx="883323" cy="511424"/>
                </a:xfrm>
                <a:prstGeom prst="rect">
                  <a:avLst/>
                </a:prstGeom>
                <a:noFill/>
              </p:spPr>
              <p:txBody>
                <a:bodyPr wrap="square" rtlCol="0">
                  <a:spAutoFit/>
                </a:bodyPr>
                <a:lstStyle/>
                <a:p>
                  <a:pPr algn="ctr"/>
                  <a:r>
                    <a:rPr lang="en-GB" sz="1200" b="1"/>
                    <a:t>10%</a:t>
                  </a:r>
                </a:p>
              </p:txBody>
            </p:sp>
            <p:sp>
              <p:nvSpPr>
                <p:cNvPr id="21" name="TextBox 20">
                  <a:extLst>
                    <a:ext uri="{FF2B5EF4-FFF2-40B4-BE49-F238E27FC236}">
                      <a16:creationId xmlns:a16="http://schemas.microsoft.com/office/drawing/2014/main" id="{6ED7A629-41FB-3C54-4FE0-E01E95DE2192}"/>
                    </a:ext>
                  </a:extLst>
                </p:cNvPr>
                <p:cNvSpPr txBox="1"/>
                <p:nvPr/>
              </p:nvSpPr>
              <p:spPr>
                <a:xfrm>
                  <a:off x="5569858" y="4003269"/>
                  <a:ext cx="883323" cy="511424"/>
                </a:xfrm>
                <a:prstGeom prst="rect">
                  <a:avLst/>
                </a:prstGeom>
                <a:noFill/>
              </p:spPr>
              <p:txBody>
                <a:bodyPr wrap="square" rtlCol="0">
                  <a:spAutoFit/>
                </a:bodyPr>
                <a:lstStyle/>
                <a:p>
                  <a:pPr algn="ctr"/>
                  <a:r>
                    <a:rPr lang="en-GB" sz="1200" b="1"/>
                    <a:t>14%</a:t>
                  </a:r>
                </a:p>
              </p:txBody>
            </p:sp>
            <p:sp>
              <p:nvSpPr>
                <p:cNvPr id="22" name="TextBox 21">
                  <a:extLst>
                    <a:ext uri="{FF2B5EF4-FFF2-40B4-BE49-F238E27FC236}">
                      <a16:creationId xmlns:a16="http://schemas.microsoft.com/office/drawing/2014/main" id="{3FEB582E-75F9-03FE-9F41-E3D1BF27EAF2}"/>
                    </a:ext>
                  </a:extLst>
                </p:cNvPr>
                <p:cNvSpPr txBox="1"/>
                <p:nvPr/>
              </p:nvSpPr>
              <p:spPr>
                <a:xfrm>
                  <a:off x="2907957" y="3977259"/>
                  <a:ext cx="883323" cy="511424"/>
                </a:xfrm>
                <a:prstGeom prst="rect">
                  <a:avLst/>
                </a:prstGeom>
                <a:noFill/>
              </p:spPr>
              <p:txBody>
                <a:bodyPr wrap="square" rtlCol="0">
                  <a:spAutoFit/>
                </a:bodyPr>
                <a:lstStyle/>
                <a:p>
                  <a:pPr algn="ctr"/>
                  <a:r>
                    <a:rPr lang="en-GB" sz="1200" b="1"/>
                    <a:t>7%</a:t>
                  </a:r>
                </a:p>
              </p:txBody>
            </p:sp>
          </p:grpSp>
          <p:sp>
            <p:nvSpPr>
              <p:cNvPr id="10" name="Rectangle: Rounded Corners 9">
                <a:extLst>
                  <a:ext uri="{FF2B5EF4-FFF2-40B4-BE49-F238E27FC236}">
                    <a16:creationId xmlns:a16="http://schemas.microsoft.com/office/drawing/2014/main" id="{1E271359-9D69-CF1B-70EA-397E7D4871A6}"/>
                  </a:ext>
                </a:extLst>
              </p:cNvPr>
              <p:cNvSpPr/>
              <p:nvPr/>
            </p:nvSpPr>
            <p:spPr>
              <a:xfrm>
                <a:off x="9222423" y="2336318"/>
                <a:ext cx="1341533" cy="57966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050" b="1">
                    <a:solidFill>
                      <a:schemeClr val="bg1"/>
                    </a:solidFill>
                  </a:rPr>
                  <a:t>Blood eosinophils positive</a:t>
                </a:r>
              </a:p>
            </p:txBody>
          </p:sp>
          <p:sp>
            <p:nvSpPr>
              <p:cNvPr id="11" name="Rectangle: Rounded Corners 10">
                <a:extLst>
                  <a:ext uri="{FF2B5EF4-FFF2-40B4-BE49-F238E27FC236}">
                    <a16:creationId xmlns:a16="http://schemas.microsoft.com/office/drawing/2014/main" id="{7C716F39-7F50-A6A1-6251-4DBAEB17070B}"/>
                  </a:ext>
                </a:extLst>
              </p:cNvPr>
              <p:cNvSpPr/>
              <p:nvPr/>
            </p:nvSpPr>
            <p:spPr>
              <a:xfrm>
                <a:off x="10256941" y="4858466"/>
                <a:ext cx="868361" cy="38429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050" b="1">
                    <a:solidFill>
                      <a:schemeClr val="bg1"/>
                    </a:solidFill>
                  </a:rPr>
                  <a:t>IgE </a:t>
                </a:r>
                <a:br>
                  <a:rPr lang="en-GB" sz="1050" b="1">
                    <a:solidFill>
                      <a:schemeClr val="bg1"/>
                    </a:solidFill>
                  </a:rPr>
                </a:br>
                <a:r>
                  <a:rPr lang="en-GB" sz="1050" b="1">
                    <a:solidFill>
                      <a:schemeClr val="bg1"/>
                    </a:solidFill>
                  </a:rPr>
                  <a:t>positive</a:t>
                </a:r>
              </a:p>
            </p:txBody>
          </p:sp>
          <p:sp>
            <p:nvSpPr>
              <p:cNvPr id="12" name="Rectangle: Rounded Corners 11">
                <a:extLst>
                  <a:ext uri="{FF2B5EF4-FFF2-40B4-BE49-F238E27FC236}">
                    <a16:creationId xmlns:a16="http://schemas.microsoft.com/office/drawing/2014/main" id="{FC38D275-9106-A367-E9A0-D32204431FC5}"/>
                  </a:ext>
                </a:extLst>
              </p:cNvPr>
              <p:cNvSpPr/>
              <p:nvPr/>
            </p:nvSpPr>
            <p:spPr>
              <a:xfrm>
                <a:off x="8510030" y="4855563"/>
                <a:ext cx="932665" cy="39010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050" b="1" dirty="0">
                    <a:solidFill>
                      <a:schemeClr val="bg1"/>
                    </a:solidFill>
                  </a:rPr>
                  <a:t>FeNO positive</a:t>
                </a:r>
              </a:p>
            </p:txBody>
          </p:sp>
        </p:grpSp>
        <p:sp>
          <p:nvSpPr>
            <p:cNvPr id="8" name="TextBox 7">
              <a:extLst>
                <a:ext uri="{FF2B5EF4-FFF2-40B4-BE49-F238E27FC236}">
                  <a16:creationId xmlns:a16="http://schemas.microsoft.com/office/drawing/2014/main" id="{73EFAE36-83C1-DC36-9E56-06681C626C93}"/>
                </a:ext>
              </a:extLst>
            </p:cNvPr>
            <p:cNvSpPr txBox="1"/>
            <p:nvPr/>
          </p:nvSpPr>
          <p:spPr>
            <a:xfrm>
              <a:off x="596647" y="2875687"/>
              <a:ext cx="1144701" cy="430887"/>
            </a:xfrm>
            <a:prstGeom prst="rect">
              <a:avLst/>
            </a:prstGeom>
            <a:noFill/>
          </p:spPr>
          <p:txBody>
            <a:bodyPr wrap="square" rtlCol="0">
              <a:spAutoFit/>
            </a:bodyPr>
            <a:lstStyle/>
            <a:p>
              <a:pPr algn="ctr"/>
              <a:r>
                <a:rPr lang="en-GB" sz="1100" dirty="0"/>
                <a:t>Triple biomarker negative: </a:t>
              </a:r>
              <a:r>
                <a:rPr lang="en-GB" sz="1100" b="1" dirty="0"/>
                <a:t>12%</a:t>
              </a:r>
            </a:p>
          </p:txBody>
        </p:sp>
        <p:sp>
          <p:nvSpPr>
            <p:cNvPr id="24" name="TextBox 23">
              <a:extLst>
                <a:ext uri="{FF2B5EF4-FFF2-40B4-BE49-F238E27FC236}">
                  <a16:creationId xmlns:a16="http://schemas.microsoft.com/office/drawing/2014/main" id="{685DC7E4-F763-4033-4ABC-0E5D67F75F06}"/>
                </a:ext>
              </a:extLst>
            </p:cNvPr>
            <p:cNvSpPr txBox="1"/>
            <p:nvPr/>
          </p:nvSpPr>
          <p:spPr>
            <a:xfrm>
              <a:off x="548281" y="5261775"/>
              <a:ext cx="3618212" cy="215444"/>
            </a:xfrm>
            <a:prstGeom prst="rect">
              <a:avLst/>
            </a:prstGeom>
            <a:noFill/>
          </p:spPr>
          <p:txBody>
            <a:bodyPr wrap="square">
              <a:spAutoFit/>
            </a:bodyPr>
            <a:lstStyle/>
            <a:p>
              <a:pPr algn="ctr"/>
              <a:r>
                <a:rPr lang="en-GB" sz="800" dirty="0"/>
                <a:t>Figure adapted from </a:t>
              </a:r>
              <a:r>
                <a:rPr lang="fr-FR" sz="800" dirty="0"/>
                <a:t>Denton E, et al. J </a:t>
              </a:r>
              <a:r>
                <a:rPr lang="fr-FR" sz="800" dirty="0" err="1"/>
                <a:t>Allergy</a:t>
              </a:r>
              <a:r>
                <a:rPr lang="fr-FR" sz="800" dirty="0"/>
                <a:t> Clin </a:t>
              </a:r>
              <a:r>
                <a:rPr lang="fr-FR" sz="800" dirty="0" err="1"/>
                <a:t>Immunol</a:t>
              </a:r>
              <a:r>
                <a:rPr lang="fr-FR" sz="800" dirty="0"/>
                <a:t> </a:t>
              </a:r>
              <a:r>
                <a:rPr lang="fr-FR" sz="800" dirty="0" err="1"/>
                <a:t>Pract</a:t>
              </a:r>
              <a:r>
                <a:rPr lang="fr-FR" sz="800" dirty="0"/>
                <a:t> 2021;9:2680–8</a:t>
              </a:r>
              <a:endParaRPr lang="en-GB" sz="800" dirty="0"/>
            </a:p>
          </p:txBody>
        </p:sp>
      </p:grpSp>
    </p:spTree>
    <p:extLst>
      <p:ext uri="{BB962C8B-B14F-4D97-AF65-F5344CB8AC3E}">
        <p14:creationId xmlns:p14="http://schemas.microsoft.com/office/powerpoint/2010/main" val="3694946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p:txBody>
          <a:bodyPr/>
          <a:lstStyle/>
          <a:p>
            <a:r>
              <a:rPr lang="en-GB" dirty="0"/>
              <a:t>Multiple inflammatory pathways underpin the complexity and heterogeneity of inflammation in asthma</a:t>
            </a:r>
            <a:r>
              <a:rPr lang="en-GB" baseline="30000" dirty="0"/>
              <a:t>1–4</a:t>
            </a:r>
          </a:p>
        </p:txBody>
      </p:sp>
      <p:sp>
        <p:nvSpPr>
          <p:cNvPr id="8" name="Content Placeholder 7">
            <a:extLst>
              <a:ext uri="{FF2B5EF4-FFF2-40B4-BE49-F238E27FC236}">
                <a16:creationId xmlns:a16="http://schemas.microsoft.com/office/drawing/2014/main" id="{1B2FE917-19FF-8145-BEB4-BC455A9E8D58}"/>
              </a:ext>
            </a:extLst>
          </p:cNvPr>
          <p:cNvSpPr>
            <a:spLocks noGrp="1"/>
          </p:cNvSpPr>
          <p:nvPr>
            <p:ph idx="1"/>
          </p:nvPr>
        </p:nvSpPr>
        <p:spPr/>
        <p:txBody>
          <a:bodyPr vert="horz" lIns="0" tIns="0" rIns="0" bIns="0" rtlCol="0" anchor="t">
            <a:noAutofit/>
          </a:bodyPr>
          <a:lstStyle/>
          <a:p>
            <a:pPr marL="0" indent="0">
              <a:buNone/>
            </a:pPr>
            <a:r>
              <a:rPr lang="en-GB" sz="1800" b="1" dirty="0">
                <a:solidFill>
                  <a:schemeClr val="tx2"/>
                </a:solidFill>
              </a:rPr>
              <a:t>Asthma-associated inflammation is complex and heterogenous,</a:t>
            </a:r>
            <a:r>
              <a:rPr lang="en-GB" sz="1800" b="1" baseline="30000" dirty="0">
                <a:solidFill>
                  <a:schemeClr val="tx2"/>
                </a:solidFill>
              </a:rPr>
              <a:t>1–3</a:t>
            </a:r>
            <a:r>
              <a:rPr lang="en-GB" sz="1800" b="1" dirty="0">
                <a:solidFill>
                  <a:schemeClr val="tx2"/>
                </a:solidFill>
              </a:rPr>
              <a:t> with numerous cell types and downstream immune pathways involved</a:t>
            </a:r>
            <a:r>
              <a:rPr lang="en-GB" sz="1800" b="1" baseline="30000" dirty="0">
                <a:solidFill>
                  <a:schemeClr val="tx2"/>
                </a:solidFill>
              </a:rPr>
              <a:t>1,4</a:t>
            </a:r>
            <a:endParaRPr lang="en-GB" sz="1800" b="1" dirty="0">
              <a:solidFill>
                <a:schemeClr val="tx2"/>
              </a:solidFill>
            </a:endParaRPr>
          </a:p>
          <a:p>
            <a:pPr marL="287655" indent="-287655"/>
            <a:r>
              <a:rPr lang="en-GB" sz="1800" dirty="0"/>
              <a:t>Asthma phenotyping integrates clinical and biological disease characteristics,</a:t>
            </a:r>
            <a:r>
              <a:rPr lang="en-GB" sz="1800" baseline="30000" dirty="0"/>
              <a:t>5 </a:t>
            </a:r>
            <a:r>
              <a:rPr lang="en-GB" sz="1800" dirty="0"/>
              <a:t> including triggers of inflammation, clinical signs and pathological features</a:t>
            </a:r>
            <a:r>
              <a:rPr lang="en-GB" sz="1800" baseline="30000" dirty="0"/>
              <a:t>6</a:t>
            </a:r>
          </a:p>
          <a:p>
            <a:pPr marL="287655" indent="-287655"/>
            <a:r>
              <a:rPr lang="en-GB" sz="1800" dirty="0">
                <a:latin typeface="Calibri"/>
                <a:ea typeface="Roboto"/>
                <a:cs typeface="Calibri"/>
              </a:rPr>
              <a:t>There are three prominent phenotypes of asthma, which may overlap considerably: </a:t>
            </a:r>
            <a:endParaRPr lang="en-GB" sz="1800" dirty="0"/>
          </a:p>
        </p:txBody>
      </p:sp>
      <p:sp>
        <p:nvSpPr>
          <p:cNvPr id="6" name="Content Placeholder 5">
            <a:extLst>
              <a:ext uri="{FF2B5EF4-FFF2-40B4-BE49-F238E27FC236}">
                <a16:creationId xmlns:a16="http://schemas.microsoft.com/office/drawing/2014/main" id="{B305E10A-99FD-CABA-992F-48DD5E4970F4}"/>
              </a:ext>
            </a:extLst>
          </p:cNvPr>
          <p:cNvSpPr>
            <a:spLocks noGrp="1"/>
          </p:cNvSpPr>
          <p:nvPr>
            <p:ph sz="quarter" idx="13"/>
          </p:nvPr>
        </p:nvSpPr>
        <p:spPr/>
        <p:txBody>
          <a:bodyPr/>
          <a:lstStyle/>
          <a:p>
            <a:r>
              <a:rPr lang="en-GB" sz="800" dirty="0"/>
              <a:t>FeNO, fractional exhaled nitric oxide; IgE, immunoglobulin E; T2, Type 2</a:t>
            </a:r>
            <a:br>
              <a:rPr lang="en-GB" sz="800" dirty="0"/>
            </a:br>
            <a:r>
              <a:rPr lang="en-GB" sz="800" dirty="0"/>
              <a:t>1. </a:t>
            </a:r>
            <a:r>
              <a:rPr lang="en-GB" sz="800" dirty="0" err="1"/>
              <a:t>Busse</a:t>
            </a:r>
            <a:r>
              <a:rPr lang="en-GB" sz="800" dirty="0"/>
              <a:t> WW. </a:t>
            </a:r>
            <a:r>
              <a:rPr lang="en-GB" sz="800" dirty="0" err="1"/>
              <a:t>Allergol</a:t>
            </a:r>
            <a:r>
              <a:rPr lang="en-GB" sz="800" dirty="0"/>
              <a:t> Int 2019;68:158–66; 2. Tran TN, et al. Ann Allergy Asthma Immunol 2016;116:37–42; 3. </a:t>
            </a:r>
            <a:r>
              <a:rPr lang="en-GB" sz="800" dirty="0" err="1"/>
              <a:t>Carr</a:t>
            </a:r>
            <a:r>
              <a:rPr lang="en-GB" sz="800" dirty="0"/>
              <a:t> TF, Bleecker E. World Allergy Organ J 2016;9:41; 4. </a:t>
            </a:r>
            <a:r>
              <a:rPr kumimoji="0" lang="en-GB" sz="800" b="0" i="0" u="none" strike="noStrike" kern="1200" cap="none" spc="20" normalizeH="0" baseline="0" noProof="0" dirty="0">
                <a:ln>
                  <a:noFill/>
                </a:ln>
                <a:effectLst/>
                <a:uLnTx/>
                <a:uFillTx/>
                <a:latin typeface="Calibri"/>
                <a:ea typeface="+mn-ea"/>
                <a:cs typeface="+mn-cs"/>
              </a:rPr>
              <a:t>Gauvreau GM, et al. Expert </a:t>
            </a:r>
            <a:r>
              <a:rPr kumimoji="0" lang="en-GB" sz="800" b="0" i="0" u="none" strike="noStrike" kern="1200" cap="none" spc="20" normalizeH="0" baseline="0" noProof="0" dirty="0" err="1">
                <a:ln>
                  <a:noFill/>
                </a:ln>
                <a:effectLst/>
                <a:uLnTx/>
                <a:uFillTx/>
                <a:latin typeface="Calibri"/>
                <a:ea typeface="+mn-ea"/>
                <a:cs typeface="+mn-cs"/>
              </a:rPr>
              <a:t>Opin</a:t>
            </a:r>
            <a:r>
              <a:rPr kumimoji="0" lang="en-GB" sz="800" b="0" i="0" u="none" strike="noStrike" kern="1200" cap="none" spc="20" normalizeH="0" baseline="0" noProof="0" dirty="0">
                <a:ln>
                  <a:noFill/>
                </a:ln>
                <a:effectLst/>
                <a:uLnTx/>
                <a:uFillTx/>
                <a:latin typeface="Calibri"/>
                <a:ea typeface="+mn-ea"/>
                <a:cs typeface="+mn-cs"/>
              </a:rPr>
              <a:t> </a:t>
            </a:r>
            <a:r>
              <a:rPr kumimoji="0" lang="en-GB" sz="800" b="0" i="0" u="none" strike="noStrike" kern="1200" cap="none" spc="20" normalizeH="0" baseline="0" noProof="0" dirty="0" err="1">
                <a:ln>
                  <a:noFill/>
                </a:ln>
                <a:effectLst/>
                <a:uLnTx/>
                <a:uFillTx/>
                <a:latin typeface="Calibri"/>
                <a:ea typeface="+mn-ea"/>
                <a:cs typeface="+mn-cs"/>
              </a:rPr>
              <a:t>Ther</a:t>
            </a:r>
            <a:r>
              <a:rPr kumimoji="0" lang="en-GB" sz="800" b="0" i="0" u="none" strike="noStrike" kern="1200" cap="none" spc="20" normalizeH="0" baseline="0" noProof="0" dirty="0">
                <a:ln>
                  <a:noFill/>
                </a:ln>
                <a:effectLst/>
                <a:uLnTx/>
                <a:uFillTx/>
                <a:latin typeface="Calibri"/>
                <a:ea typeface="+mn-ea"/>
                <a:cs typeface="+mn-cs"/>
              </a:rPr>
              <a:t> Targets 2020;24:777–792</a:t>
            </a:r>
            <a:r>
              <a:rPr lang="en-GB" sz="800" dirty="0"/>
              <a:t>; </a:t>
            </a:r>
            <a:br>
              <a:rPr lang="en-GB" sz="800" dirty="0"/>
            </a:br>
            <a:r>
              <a:rPr lang="en-GB" sz="800" dirty="0"/>
              <a:t>5. </a:t>
            </a:r>
            <a:r>
              <a:rPr lang="fr-FR" sz="800" dirty="0"/>
              <a:t>Chung KF, et al. </a:t>
            </a:r>
            <a:r>
              <a:rPr lang="fr-FR" sz="800" dirty="0" err="1"/>
              <a:t>Eur</a:t>
            </a:r>
            <a:r>
              <a:rPr lang="fr-FR" sz="800" dirty="0"/>
              <a:t> </a:t>
            </a:r>
            <a:r>
              <a:rPr lang="fr-FR" sz="800" dirty="0" err="1"/>
              <a:t>Respir</a:t>
            </a:r>
            <a:r>
              <a:rPr lang="fr-FR" sz="800" dirty="0"/>
              <a:t> J 2014;43:343–73; 6. </a:t>
            </a:r>
            <a:r>
              <a:rPr lang="fr-FR" sz="800" dirty="0" err="1"/>
              <a:t>Ijaz</a:t>
            </a:r>
            <a:r>
              <a:rPr lang="fr-FR" sz="800" dirty="0"/>
              <a:t> HM, et al. </a:t>
            </a:r>
            <a:r>
              <a:rPr lang="fr-FR" sz="800" dirty="0" err="1"/>
              <a:t>Cureus</a:t>
            </a:r>
            <a:r>
              <a:rPr lang="fr-FR" sz="800" dirty="0"/>
              <a:t> 2019;11:e4194; 7. </a:t>
            </a:r>
            <a:r>
              <a:rPr kumimoji="0" lang="en-GB" sz="800" b="0" i="0" u="none" strike="noStrike" kern="1200" cap="none" spc="20" normalizeH="0" baseline="0" noProof="0" dirty="0" err="1">
                <a:ln>
                  <a:noFill/>
                </a:ln>
                <a:effectLst/>
                <a:uLnTx/>
                <a:uFillTx/>
                <a:latin typeface="Calibri"/>
                <a:ea typeface="+mn-ea"/>
                <a:cs typeface="+mn-cs"/>
              </a:rPr>
              <a:t>Porsbjerg</a:t>
            </a:r>
            <a:r>
              <a:rPr kumimoji="0" lang="en-GB" sz="800" b="0" i="0" u="none" strike="noStrike" kern="1200" cap="none" spc="20" normalizeH="0" baseline="0" noProof="0" dirty="0">
                <a:ln>
                  <a:noFill/>
                </a:ln>
                <a:effectLst/>
                <a:uLnTx/>
                <a:uFillTx/>
                <a:latin typeface="Calibri"/>
                <a:ea typeface="+mn-ea"/>
                <a:cs typeface="+mn-cs"/>
              </a:rPr>
              <a:t> CM, et al. </a:t>
            </a:r>
            <a:r>
              <a:rPr kumimoji="0" lang="en-GB" sz="800" b="0" i="0" u="none" strike="noStrike" kern="1200" cap="none" spc="20" normalizeH="0" baseline="0" noProof="0" dirty="0" err="1">
                <a:ln>
                  <a:noFill/>
                </a:ln>
                <a:effectLst/>
                <a:uLnTx/>
                <a:uFillTx/>
                <a:latin typeface="Calibri"/>
                <a:ea typeface="+mn-ea"/>
                <a:cs typeface="+mn-cs"/>
              </a:rPr>
              <a:t>Eur</a:t>
            </a:r>
            <a:r>
              <a:rPr kumimoji="0" lang="en-GB" sz="800" b="0" i="0" u="none" strike="noStrike" kern="1200" cap="none" spc="20" normalizeH="0" baseline="0" noProof="0" dirty="0">
                <a:ln>
                  <a:noFill/>
                </a:ln>
                <a:effectLst/>
                <a:uLnTx/>
                <a:uFillTx/>
                <a:latin typeface="Calibri"/>
                <a:ea typeface="+mn-ea"/>
                <a:cs typeface="+mn-cs"/>
              </a:rPr>
              <a:t> Respir J 2020;56:2000260</a:t>
            </a:r>
            <a:r>
              <a:rPr lang="en-GB" sz="800" dirty="0"/>
              <a:t>; 8. </a:t>
            </a:r>
            <a:r>
              <a:rPr lang="en-GB" sz="800" dirty="0" err="1"/>
              <a:t>Hudey</a:t>
            </a:r>
            <a:r>
              <a:rPr lang="en-GB" sz="800" dirty="0"/>
              <a:t> SN, et al. </a:t>
            </a:r>
            <a:r>
              <a:rPr lang="en-GB" sz="800" dirty="0" err="1"/>
              <a:t>Curr</a:t>
            </a:r>
            <a:r>
              <a:rPr lang="en-GB" sz="800" dirty="0"/>
              <a:t> </a:t>
            </a:r>
            <a:r>
              <a:rPr lang="en-GB" sz="800" dirty="0" err="1"/>
              <a:t>Opin</a:t>
            </a:r>
            <a:r>
              <a:rPr lang="en-GB" sz="800" dirty="0"/>
              <a:t> Immunol 2020;66:123–28</a:t>
            </a:r>
          </a:p>
        </p:txBody>
      </p:sp>
      <p:sp>
        <p:nvSpPr>
          <p:cNvPr id="17" name="TextBox 16">
            <a:extLst>
              <a:ext uri="{FF2B5EF4-FFF2-40B4-BE49-F238E27FC236}">
                <a16:creationId xmlns:a16="http://schemas.microsoft.com/office/drawing/2014/main" id="{65E26E2A-480B-3B45-8B71-90D174AB6317}"/>
              </a:ext>
            </a:extLst>
          </p:cNvPr>
          <p:cNvSpPr txBox="1"/>
          <p:nvPr/>
        </p:nvSpPr>
        <p:spPr>
          <a:xfrm>
            <a:off x="9951609" y="2396128"/>
            <a:ext cx="184731" cy="369332"/>
          </a:xfrm>
          <a:prstGeom prst="rect">
            <a:avLst/>
          </a:prstGeom>
          <a:noFill/>
        </p:spPr>
        <p:txBody>
          <a:bodyPr wrap="none" rtlCol="0">
            <a:spAutoFit/>
          </a:bodyPr>
          <a:lstStyle/>
          <a:p>
            <a:endParaRPr lang="en-GB">
              <a:latin typeface="Calibri" panose="020F0502020204030204" pitchFamily="34" charset="0"/>
            </a:endParaRPr>
          </a:p>
        </p:txBody>
      </p:sp>
      <p:sp>
        <p:nvSpPr>
          <p:cNvPr id="3" name="Rectangle: Rounded Corners 2">
            <a:extLst>
              <a:ext uri="{FF2B5EF4-FFF2-40B4-BE49-F238E27FC236}">
                <a16:creationId xmlns:a16="http://schemas.microsoft.com/office/drawing/2014/main" id="{6C9E6763-7418-B008-833E-7F1125C1C639}"/>
              </a:ext>
            </a:extLst>
          </p:cNvPr>
          <p:cNvSpPr>
            <a:spLocks/>
          </p:cNvSpPr>
          <p:nvPr/>
        </p:nvSpPr>
        <p:spPr>
          <a:xfrm>
            <a:off x="548282" y="3278290"/>
            <a:ext cx="3614744" cy="2444155"/>
          </a:xfrm>
          <a:prstGeom prst="roundRect">
            <a:avLst/>
          </a:prstGeom>
          <a:solidFill>
            <a:schemeClr val="bg1">
              <a:lumMod val="9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08000" rtlCol="0" anchor="t"/>
          <a:lstStyle/>
          <a:p>
            <a:pPr algn="ctr"/>
            <a:r>
              <a:rPr lang="en-GB" b="1" dirty="0">
                <a:solidFill>
                  <a:schemeClr val="bg2"/>
                </a:solidFill>
              </a:rPr>
              <a:t>Allergic eosinophilic asthma</a:t>
            </a:r>
            <a:r>
              <a:rPr lang="en-GB" baseline="30000" dirty="0">
                <a:solidFill>
                  <a:schemeClr val="tx1"/>
                </a:solidFill>
              </a:rPr>
              <a:t>1,2,4,7</a:t>
            </a:r>
            <a:br>
              <a:rPr lang="en-GB" sz="1400" b="1" baseline="30000" dirty="0">
                <a:solidFill>
                  <a:schemeClr val="bg2"/>
                </a:solidFill>
              </a:rPr>
            </a:br>
            <a:endParaRPr lang="en-GB" sz="1400" b="1" baseline="30000" dirty="0">
              <a:solidFill>
                <a:schemeClr val="bg2"/>
              </a:solidFill>
            </a:endParaRPr>
          </a:p>
          <a:p>
            <a:pPr marL="180975" indent="-180975">
              <a:buFont typeface="Arial" panose="020B0604020202020204" pitchFamily="34" charset="0"/>
              <a:buChar char="•"/>
            </a:pPr>
            <a:r>
              <a:rPr lang="en-GB" sz="1600" b="1" dirty="0">
                <a:solidFill>
                  <a:schemeClr val="bg2"/>
                </a:solidFill>
              </a:rPr>
              <a:t>Triggers: </a:t>
            </a:r>
            <a:r>
              <a:rPr lang="en-GB" sz="1600" dirty="0">
                <a:solidFill>
                  <a:schemeClr val="tx1"/>
                </a:solidFill>
              </a:rPr>
              <a:t>perennial aeroallergens</a:t>
            </a:r>
          </a:p>
          <a:p>
            <a:pPr marL="180975" indent="-180975">
              <a:buFont typeface="Arial" panose="020B0604020202020204" pitchFamily="34" charset="0"/>
              <a:buChar char="•"/>
            </a:pPr>
            <a:r>
              <a:rPr lang="en-GB" sz="1600" b="1" dirty="0">
                <a:solidFill>
                  <a:schemeClr val="bg2"/>
                </a:solidFill>
              </a:rPr>
              <a:t>Characterised by: </a:t>
            </a:r>
            <a:r>
              <a:rPr lang="en-GB" sz="1600" dirty="0">
                <a:solidFill>
                  <a:schemeClr val="tx1"/>
                </a:solidFill>
              </a:rPr>
              <a:t>high serum IgE, </a:t>
            </a:r>
            <a:br>
              <a:rPr lang="en-GB" sz="1600" dirty="0">
                <a:solidFill>
                  <a:schemeClr val="tx1"/>
                </a:solidFill>
              </a:rPr>
            </a:br>
            <a:r>
              <a:rPr lang="en-GB" sz="1600" dirty="0">
                <a:solidFill>
                  <a:schemeClr val="tx1"/>
                </a:solidFill>
              </a:rPr>
              <a:t>high eosinophils and high FeNO biomarker levels</a:t>
            </a:r>
          </a:p>
        </p:txBody>
      </p:sp>
      <p:sp>
        <p:nvSpPr>
          <p:cNvPr id="4" name="Rectangle: Rounded Corners 3">
            <a:extLst>
              <a:ext uri="{FF2B5EF4-FFF2-40B4-BE49-F238E27FC236}">
                <a16:creationId xmlns:a16="http://schemas.microsoft.com/office/drawing/2014/main" id="{DE3ADEA8-5558-D146-EB56-A874EB101CC1}"/>
              </a:ext>
            </a:extLst>
          </p:cNvPr>
          <p:cNvSpPr/>
          <p:nvPr/>
        </p:nvSpPr>
        <p:spPr>
          <a:xfrm>
            <a:off x="4288628" y="3278291"/>
            <a:ext cx="3614744" cy="2444154"/>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08000" rtlCol="0" anchor="t"/>
          <a:lstStyle/>
          <a:p>
            <a:pPr algn="ctr"/>
            <a:r>
              <a:rPr lang="en-GB" b="1" dirty="0">
                <a:solidFill>
                  <a:schemeClr val="tx2"/>
                </a:solidFill>
              </a:rPr>
              <a:t>Non-allergic eosinophilic asthma</a:t>
            </a:r>
            <a:r>
              <a:rPr lang="en-GB" baseline="30000" dirty="0">
                <a:solidFill>
                  <a:schemeClr val="tx1"/>
                </a:solidFill>
              </a:rPr>
              <a:t>1,2,4,7</a:t>
            </a:r>
            <a:br>
              <a:rPr lang="en-GB" sz="1400" b="1" baseline="30000" dirty="0">
                <a:solidFill>
                  <a:schemeClr val="tx2"/>
                </a:solidFill>
              </a:rPr>
            </a:br>
            <a:endParaRPr lang="en-GB" sz="1400" b="1" baseline="30000" dirty="0">
              <a:solidFill>
                <a:schemeClr val="tx2"/>
              </a:solidFill>
            </a:endParaRPr>
          </a:p>
          <a:p>
            <a:pPr marL="180975" indent="-180975">
              <a:buFont typeface="Arial" panose="020B0604020202020204" pitchFamily="34" charset="0"/>
              <a:buChar char="•"/>
            </a:pPr>
            <a:r>
              <a:rPr lang="en-GB" sz="1600" b="1" dirty="0">
                <a:solidFill>
                  <a:schemeClr val="tx2"/>
                </a:solidFill>
              </a:rPr>
              <a:t>Triggers: </a:t>
            </a:r>
            <a:r>
              <a:rPr lang="en-GB" sz="1600" dirty="0">
                <a:solidFill>
                  <a:schemeClr val="tx1"/>
                </a:solidFill>
              </a:rPr>
              <a:t>pathogens, pollutants </a:t>
            </a:r>
            <a:br>
              <a:rPr lang="en-GB" sz="1600" dirty="0">
                <a:solidFill>
                  <a:schemeClr val="tx1"/>
                </a:solidFill>
              </a:rPr>
            </a:br>
            <a:r>
              <a:rPr lang="en-GB" sz="1600" dirty="0">
                <a:solidFill>
                  <a:schemeClr val="tx1"/>
                </a:solidFill>
              </a:rPr>
              <a:t>and smoke</a:t>
            </a:r>
          </a:p>
          <a:p>
            <a:pPr marL="180975" indent="-180975">
              <a:buFont typeface="Arial" panose="020B0604020202020204" pitchFamily="34" charset="0"/>
              <a:buChar char="•"/>
            </a:pPr>
            <a:r>
              <a:rPr lang="en-GB" sz="1600" b="1" dirty="0">
                <a:solidFill>
                  <a:schemeClr val="tx2"/>
                </a:solidFill>
              </a:rPr>
              <a:t>Characterised by: </a:t>
            </a:r>
            <a:r>
              <a:rPr lang="en-GB" sz="1600" dirty="0">
                <a:solidFill>
                  <a:schemeClr val="tx1"/>
                </a:solidFill>
              </a:rPr>
              <a:t>high blood eosinophils and high FeNO biomarker levels</a:t>
            </a:r>
            <a:endParaRPr lang="en-GB" sz="1600" b="0" i="0" u="none" strike="noStrike" baseline="0" dirty="0">
              <a:solidFill>
                <a:schemeClr val="tx1"/>
              </a:solidFill>
              <a:latin typeface="AdvOT5fa4e291"/>
            </a:endParaRPr>
          </a:p>
        </p:txBody>
      </p:sp>
      <p:sp>
        <p:nvSpPr>
          <p:cNvPr id="5" name="Rectangle: Rounded Corners 4">
            <a:extLst>
              <a:ext uri="{FF2B5EF4-FFF2-40B4-BE49-F238E27FC236}">
                <a16:creationId xmlns:a16="http://schemas.microsoft.com/office/drawing/2014/main" id="{587AD2E4-CD83-B1D7-4074-37FE63772E6C}"/>
              </a:ext>
            </a:extLst>
          </p:cNvPr>
          <p:cNvSpPr/>
          <p:nvPr/>
        </p:nvSpPr>
        <p:spPr>
          <a:xfrm>
            <a:off x="8081892" y="3278290"/>
            <a:ext cx="3614508" cy="2444155"/>
          </a:xfrm>
          <a:prstGeom prst="roundRect">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8000" tIns="45720" rIns="91440" bIns="45720" rtlCol="0" anchor="t"/>
          <a:lstStyle/>
          <a:p>
            <a:pPr algn="ctr"/>
            <a:r>
              <a:rPr lang="en-GB" b="1" dirty="0">
                <a:solidFill>
                  <a:schemeClr val="accent2"/>
                </a:solidFill>
              </a:rPr>
              <a:t>Beyond T2 asthma</a:t>
            </a:r>
            <a:r>
              <a:rPr lang="en-GB" baseline="30000" dirty="0">
                <a:solidFill>
                  <a:schemeClr val="tx1"/>
                </a:solidFill>
              </a:rPr>
              <a:t>4,8</a:t>
            </a:r>
            <a:br>
              <a:rPr lang="en-GB" sz="1400" b="1" baseline="30000" dirty="0">
                <a:solidFill>
                  <a:schemeClr val="accent1"/>
                </a:solidFill>
              </a:rPr>
            </a:br>
            <a:endParaRPr lang="en-GB" sz="1400" b="1" baseline="30000" dirty="0">
              <a:solidFill>
                <a:schemeClr val="accent1"/>
              </a:solidFill>
            </a:endParaRPr>
          </a:p>
          <a:p>
            <a:pPr marL="180975" indent="-180975">
              <a:buFont typeface="Arial" panose="020B0604020202020204" pitchFamily="34" charset="0"/>
              <a:buChar char="•"/>
            </a:pPr>
            <a:r>
              <a:rPr lang="en-GB" sz="1600" b="1" dirty="0">
                <a:solidFill>
                  <a:schemeClr val="accent2"/>
                </a:solidFill>
              </a:rPr>
              <a:t>Triggers: </a:t>
            </a:r>
            <a:r>
              <a:rPr lang="en-GB" sz="1600" dirty="0">
                <a:solidFill>
                  <a:schemeClr val="tx1"/>
                </a:solidFill>
              </a:rPr>
              <a:t>pathogens, pollutants </a:t>
            </a:r>
            <a:br>
              <a:rPr lang="en-GB" sz="1600" dirty="0">
                <a:solidFill>
                  <a:schemeClr val="tx1"/>
                </a:solidFill>
              </a:rPr>
            </a:br>
            <a:r>
              <a:rPr lang="en-GB" sz="1600" dirty="0">
                <a:solidFill>
                  <a:schemeClr val="tx1"/>
                </a:solidFill>
              </a:rPr>
              <a:t>and smoke</a:t>
            </a:r>
          </a:p>
          <a:p>
            <a:pPr marL="180975" indent="-180975">
              <a:buFont typeface="Arial" panose="020B0604020202020204" pitchFamily="34" charset="0"/>
              <a:buChar char="•"/>
            </a:pPr>
            <a:r>
              <a:rPr lang="en-GB" sz="1600" b="1" dirty="0">
                <a:solidFill>
                  <a:schemeClr val="accent2"/>
                </a:solidFill>
              </a:rPr>
              <a:t>Characterised by: </a:t>
            </a:r>
            <a:r>
              <a:rPr lang="en-GB" sz="1600" dirty="0">
                <a:solidFill>
                  <a:schemeClr val="tx1"/>
                </a:solidFill>
              </a:rPr>
              <a:t>mechanistic effects, such as airway hyperresponsiveness and mucus production</a:t>
            </a:r>
            <a:endParaRPr lang="en-GB" sz="1600" dirty="0">
              <a:solidFill>
                <a:schemeClr val="tx1"/>
              </a:solidFill>
              <a:cs typeface="Calibri"/>
            </a:endParaRPr>
          </a:p>
          <a:p>
            <a:pPr marL="285750" indent="-285750">
              <a:buFont typeface="Arial" panose="020B0604020202020204" pitchFamily="34" charset="0"/>
              <a:buChar char="•"/>
            </a:pPr>
            <a:endParaRPr lang="en-NZ" sz="1400" dirty="0">
              <a:solidFill>
                <a:schemeClr val="tx1"/>
              </a:solidFill>
            </a:endParaRPr>
          </a:p>
        </p:txBody>
      </p:sp>
    </p:spTree>
    <p:extLst>
      <p:ext uri="{BB962C8B-B14F-4D97-AF65-F5344CB8AC3E}">
        <p14:creationId xmlns:p14="http://schemas.microsoft.com/office/powerpoint/2010/main" val="3594887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21EE4-26B1-498B-9B8E-5F25C22E8D37}"/>
              </a:ext>
            </a:extLst>
          </p:cNvPr>
          <p:cNvSpPr>
            <a:spLocks noGrp="1"/>
          </p:cNvSpPr>
          <p:nvPr>
            <p:ph type="title"/>
          </p:nvPr>
        </p:nvSpPr>
        <p:spPr/>
        <p:txBody>
          <a:bodyPr/>
          <a:lstStyle/>
          <a:p>
            <a:r>
              <a:rPr lang="en-GB"/>
              <a:t>Managing asthma is challenging because airway inflammation </a:t>
            </a:r>
            <a:br>
              <a:rPr lang="en-GB"/>
            </a:br>
            <a:r>
              <a:rPr lang="en-GB"/>
              <a:t>is complex, heterogeneous and dynamic</a:t>
            </a:r>
            <a:r>
              <a:rPr lang="en-GB" baseline="30000"/>
              <a:t>1–3</a:t>
            </a:r>
          </a:p>
        </p:txBody>
      </p:sp>
      <p:sp>
        <p:nvSpPr>
          <p:cNvPr id="6" name="Content Placeholder 5">
            <a:extLst>
              <a:ext uri="{FF2B5EF4-FFF2-40B4-BE49-F238E27FC236}">
                <a16:creationId xmlns:a16="http://schemas.microsoft.com/office/drawing/2014/main" id="{94B2E6E1-3E07-4384-6C46-3EBA3012FAEA}"/>
              </a:ext>
            </a:extLst>
          </p:cNvPr>
          <p:cNvSpPr>
            <a:spLocks noGrp="1"/>
          </p:cNvSpPr>
          <p:nvPr>
            <p:ph sz="quarter" idx="13"/>
          </p:nvPr>
        </p:nvSpPr>
        <p:spPr/>
        <p:txBody>
          <a:bodyPr/>
          <a:lstStyle/>
          <a:p>
            <a:r>
              <a:rPr lang="en-US" sz="800" dirty="0"/>
              <a:t>*EOS high: ≥2%; NEU high: ≥40% in induced sputum</a:t>
            </a:r>
          </a:p>
          <a:p>
            <a:r>
              <a:rPr lang="en-US" sz="800" dirty="0"/>
              <a:t>EOS, eosinophils; NEU, neutrophils</a:t>
            </a:r>
          </a:p>
          <a:p>
            <a:r>
              <a:rPr lang="en-US" sz="800" dirty="0"/>
              <a:t>1. </a:t>
            </a:r>
            <a:r>
              <a:rPr lang="en-GB" sz="800" dirty="0"/>
              <a:t>Tran TN, et al. Ann Allergy Asthma Immunol 2016;116:37–42</a:t>
            </a:r>
            <a:r>
              <a:rPr lang="en-US" sz="800" dirty="0"/>
              <a:t>; 2. </a:t>
            </a:r>
            <a:r>
              <a:rPr lang="en-GB" sz="800" dirty="0" err="1"/>
              <a:t>Kupczyk</a:t>
            </a:r>
            <a:r>
              <a:rPr lang="en-GB" sz="800" dirty="0"/>
              <a:t> M, et al. Allergy 2014;69:1198–204</a:t>
            </a:r>
            <a:r>
              <a:rPr lang="en-US" sz="800" dirty="0"/>
              <a:t>; 3. </a:t>
            </a:r>
            <a:r>
              <a:rPr lang="en-GB" sz="800" dirty="0" err="1"/>
              <a:t>Busse</a:t>
            </a:r>
            <a:r>
              <a:rPr lang="en-GB" sz="800" dirty="0"/>
              <a:t> WW. </a:t>
            </a:r>
            <a:r>
              <a:rPr lang="en-GB" sz="800" dirty="0" err="1"/>
              <a:t>Allergol</a:t>
            </a:r>
            <a:r>
              <a:rPr lang="en-GB" sz="800" dirty="0"/>
              <a:t> Int 2019;68:158–66</a:t>
            </a:r>
            <a:endParaRPr lang="en-US" sz="800" dirty="0"/>
          </a:p>
        </p:txBody>
      </p:sp>
      <p:sp>
        <p:nvSpPr>
          <p:cNvPr id="177" name="Content Placeholder 16">
            <a:extLst>
              <a:ext uri="{FF2B5EF4-FFF2-40B4-BE49-F238E27FC236}">
                <a16:creationId xmlns:a16="http://schemas.microsoft.com/office/drawing/2014/main" id="{98B6FCAF-5F1C-4FB6-B62E-F5A6258B7531}"/>
              </a:ext>
            </a:extLst>
          </p:cNvPr>
          <p:cNvSpPr txBox="1">
            <a:spLocks/>
          </p:cNvSpPr>
          <p:nvPr/>
        </p:nvSpPr>
        <p:spPr>
          <a:xfrm>
            <a:off x="550863" y="1385166"/>
            <a:ext cx="11092619" cy="612000"/>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lIns="216000" tIns="45720" rIns="216000" bIns="45720" rtlCol="0" anchor="ctr">
            <a:normAutofit/>
          </a:bodyPr>
          <a:lst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0"/>
              </a:spcAft>
              <a:buClr>
                <a:srgbClr val="3C1053"/>
              </a:buClr>
              <a:buSzTx/>
              <a:buFont typeface="Arial" panose="020B0604020202020204" pitchFamily="34" charset="0"/>
              <a:buNone/>
              <a:tabLst/>
              <a:defRPr/>
            </a:pPr>
            <a:r>
              <a:rPr kumimoji="0" lang="en-GB" sz="1800" i="0" u="none" strike="noStrike" kern="1200" cap="none" spc="0" normalizeH="0" baseline="0" noProof="0">
                <a:ln>
                  <a:noFill/>
                </a:ln>
                <a:solidFill>
                  <a:schemeClr val="bg1"/>
                </a:solidFill>
                <a:effectLst/>
                <a:uLnTx/>
                <a:uFillTx/>
                <a:ea typeface="+mn-ea"/>
                <a:cs typeface="+mn-cs"/>
              </a:rPr>
              <a:t>Patients can have concurrent overlapping pathways, </a:t>
            </a:r>
            <a:br>
              <a:rPr kumimoji="0" lang="en-GB" sz="1800" i="0" u="none" strike="noStrike" kern="1200" cap="none" spc="0" normalizeH="0" baseline="0" noProof="0">
                <a:ln>
                  <a:noFill/>
                </a:ln>
                <a:solidFill>
                  <a:schemeClr val="bg1"/>
                </a:solidFill>
                <a:effectLst/>
                <a:uLnTx/>
                <a:uFillTx/>
                <a:ea typeface="+mn-ea"/>
                <a:cs typeface="+mn-cs"/>
              </a:rPr>
            </a:br>
            <a:r>
              <a:rPr kumimoji="0" lang="en-GB" sz="1800" i="0" u="none" strike="noStrike" kern="1200" cap="none" spc="0" normalizeH="0" baseline="0" noProof="0">
                <a:ln>
                  <a:noFill/>
                </a:ln>
                <a:solidFill>
                  <a:schemeClr val="bg1"/>
                </a:solidFill>
                <a:effectLst/>
                <a:uLnTx/>
                <a:uFillTx/>
                <a:ea typeface="+mn-ea"/>
                <a:cs typeface="+mn-cs"/>
              </a:rPr>
              <a:t>and their dominant pathway can change over time</a:t>
            </a:r>
            <a:r>
              <a:rPr kumimoji="0" lang="en-GB" sz="1800" i="0" u="none" strike="noStrike" kern="1200" cap="none" spc="0" normalizeH="0" baseline="30000" noProof="0">
                <a:ln>
                  <a:noFill/>
                </a:ln>
                <a:solidFill>
                  <a:schemeClr val="bg1"/>
                </a:solidFill>
                <a:effectLst/>
                <a:uLnTx/>
                <a:uFillTx/>
                <a:ea typeface="+mn-ea"/>
                <a:cs typeface="+mn-cs"/>
              </a:rPr>
              <a:t>1–3</a:t>
            </a:r>
            <a:endParaRPr kumimoji="0" lang="en-GB" sz="1800" i="0" u="none" strike="noStrike" kern="1200" cap="none" spc="0" normalizeH="0" baseline="0" noProof="0">
              <a:ln>
                <a:noFill/>
              </a:ln>
              <a:solidFill>
                <a:schemeClr val="bg1"/>
              </a:solidFill>
              <a:effectLst/>
              <a:uLnTx/>
              <a:uFillTx/>
              <a:ea typeface="+mn-ea"/>
              <a:cs typeface="+mn-cs"/>
            </a:endParaRPr>
          </a:p>
        </p:txBody>
      </p:sp>
      <p:grpSp>
        <p:nvGrpSpPr>
          <p:cNvPr id="187" name="Group 186">
            <a:extLst>
              <a:ext uri="{FF2B5EF4-FFF2-40B4-BE49-F238E27FC236}">
                <a16:creationId xmlns:a16="http://schemas.microsoft.com/office/drawing/2014/main" id="{6951863A-059F-4319-9015-ACB3F2FCEAE9}"/>
              </a:ext>
            </a:extLst>
          </p:cNvPr>
          <p:cNvGrpSpPr/>
          <p:nvPr/>
        </p:nvGrpSpPr>
        <p:grpSpPr>
          <a:xfrm>
            <a:off x="9796506" y="2393360"/>
            <a:ext cx="2214539" cy="794769"/>
            <a:chOff x="11299870" y="2420008"/>
            <a:chExt cx="1618396" cy="580820"/>
          </a:xfrm>
        </p:grpSpPr>
        <p:sp>
          <p:nvSpPr>
            <p:cNvPr id="188" name="TextBox 187">
              <a:extLst>
                <a:ext uri="{FF2B5EF4-FFF2-40B4-BE49-F238E27FC236}">
                  <a16:creationId xmlns:a16="http://schemas.microsoft.com/office/drawing/2014/main" id="{538098BE-57DF-4C96-A3BE-E8ECE6C908FB}"/>
                </a:ext>
              </a:extLst>
            </p:cNvPr>
            <p:cNvSpPr txBox="1"/>
            <p:nvPr/>
          </p:nvSpPr>
          <p:spPr>
            <a:xfrm>
              <a:off x="11346138" y="2420008"/>
              <a:ext cx="1572128" cy="580820"/>
            </a:xfrm>
            <a:prstGeom prst="rect">
              <a:avLst/>
            </a:prstGeom>
            <a:noFill/>
          </p:spPr>
          <p:txBody>
            <a:bodyPr wrap="square" rtlCol="0">
              <a:spAutoFit/>
            </a:bodyPr>
            <a:lstStyle/>
            <a:p>
              <a:pPr marL="0" marR="0" lvl="0" indent="0" algn="l" defTabSz="914400" rtl="0" eaLnBrk="1" fontAlgn="auto" latinLnBrk="0" hangingPunct="1">
                <a:lnSpc>
                  <a:spcPts val="1400"/>
                </a:lnSpc>
                <a:spcBef>
                  <a:spcPts val="0"/>
                </a:spcBef>
                <a:spcAft>
                  <a:spcPts val="0"/>
                </a:spcAft>
                <a:buClr>
                  <a:srgbClr val="7F134C"/>
                </a:buClr>
                <a:buSzTx/>
                <a:buFontTx/>
                <a:buNone/>
                <a:tabLst/>
                <a:defRPr/>
              </a:pPr>
              <a:r>
                <a:rPr kumimoji="0" lang="en-GB" sz="1050" b="0" i="0" u="none" strike="noStrike" kern="1200" cap="none" spc="0" normalizeH="0" baseline="0" noProof="0">
                  <a:ln>
                    <a:noFill/>
                  </a:ln>
                  <a:effectLst/>
                  <a:uLnTx/>
                  <a:uFillTx/>
                  <a:ea typeface="+mn-ea"/>
                  <a:cs typeface="+mn-cs"/>
                </a:rPr>
                <a:t>Cluster 1 (low EOS, high NEU)</a:t>
              </a:r>
            </a:p>
            <a:p>
              <a:pPr marL="0" marR="0" lvl="0" indent="0" algn="l" defTabSz="914400" rtl="0" eaLnBrk="1" fontAlgn="auto" latinLnBrk="0" hangingPunct="1">
                <a:lnSpc>
                  <a:spcPts val="1400"/>
                </a:lnSpc>
                <a:spcBef>
                  <a:spcPts val="0"/>
                </a:spcBef>
                <a:spcAft>
                  <a:spcPts val="0"/>
                </a:spcAft>
                <a:buClr>
                  <a:srgbClr val="7F134C"/>
                </a:buClr>
                <a:buSzTx/>
                <a:buFontTx/>
                <a:buNone/>
                <a:tabLst/>
                <a:defRPr/>
              </a:pPr>
              <a:r>
                <a:rPr kumimoji="0" lang="en-GB" sz="1050" b="0" i="0" u="none" strike="noStrike" kern="1200" cap="none" spc="0" normalizeH="0" baseline="0" noProof="0">
                  <a:ln>
                    <a:noFill/>
                  </a:ln>
                  <a:effectLst/>
                  <a:uLnTx/>
                  <a:uFillTx/>
                  <a:ea typeface="+mn-ea"/>
                  <a:cs typeface="+mn-cs"/>
                </a:rPr>
                <a:t>Cluster 2 (low EOS, low NEU)</a:t>
              </a:r>
            </a:p>
            <a:p>
              <a:pPr marL="0" marR="0" lvl="0" indent="0" algn="l" defTabSz="914400" rtl="0" eaLnBrk="1" fontAlgn="auto" latinLnBrk="0" hangingPunct="1">
                <a:lnSpc>
                  <a:spcPts val="1400"/>
                </a:lnSpc>
                <a:spcBef>
                  <a:spcPts val="0"/>
                </a:spcBef>
                <a:spcAft>
                  <a:spcPts val="0"/>
                </a:spcAft>
                <a:buClr>
                  <a:srgbClr val="7F134C"/>
                </a:buClr>
                <a:buSzTx/>
                <a:buFontTx/>
                <a:buNone/>
                <a:tabLst/>
                <a:defRPr/>
              </a:pPr>
              <a:r>
                <a:rPr kumimoji="0" lang="en-GB" sz="1050" b="0" i="0" u="none" strike="noStrike" kern="1200" cap="none" spc="0" normalizeH="0" baseline="0" noProof="0">
                  <a:ln>
                    <a:noFill/>
                  </a:ln>
                  <a:effectLst/>
                  <a:uLnTx/>
                  <a:uFillTx/>
                  <a:ea typeface="+mn-ea"/>
                  <a:cs typeface="+mn-cs"/>
                </a:rPr>
                <a:t>Cluster 3 (high EOS, high NEU)</a:t>
              </a:r>
            </a:p>
            <a:p>
              <a:pPr marL="0" marR="0" lvl="0" indent="0" algn="l" defTabSz="914400" rtl="0" eaLnBrk="1" fontAlgn="auto" latinLnBrk="0" hangingPunct="1">
                <a:lnSpc>
                  <a:spcPts val="1400"/>
                </a:lnSpc>
                <a:spcBef>
                  <a:spcPts val="0"/>
                </a:spcBef>
                <a:spcAft>
                  <a:spcPts val="0"/>
                </a:spcAft>
                <a:buClr>
                  <a:srgbClr val="7F134C"/>
                </a:buClr>
                <a:buSzTx/>
                <a:buFontTx/>
                <a:buNone/>
                <a:tabLst/>
                <a:defRPr/>
              </a:pPr>
              <a:r>
                <a:rPr kumimoji="0" lang="en-GB" sz="1050" b="0" i="0" u="none" strike="noStrike" kern="1200" cap="none" spc="0" normalizeH="0" baseline="0" noProof="0">
                  <a:ln>
                    <a:noFill/>
                  </a:ln>
                  <a:effectLst/>
                  <a:uLnTx/>
                  <a:uFillTx/>
                  <a:ea typeface="+mn-ea"/>
                  <a:cs typeface="+mn-cs"/>
                </a:rPr>
                <a:t>Cluster 4 (high EOS, low NEU)</a:t>
              </a:r>
            </a:p>
          </p:txBody>
        </p:sp>
        <p:sp>
          <p:nvSpPr>
            <p:cNvPr id="189" name="Rectangle 188">
              <a:extLst>
                <a:ext uri="{FF2B5EF4-FFF2-40B4-BE49-F238E27FC236}">
                  <a16:creationId xmlns:a16="http://schemas.microsoft.com/office/drawing/2014/main" id="{D8ACB9F6-5809-4DB4-8511-0098BEF22EDF}"/>
                </a:ext>
              </a:extLst>
            </p:cNvPr>
            <p:cNvSpPr/>
            <p:nvPr/>
          </p:nvSpPr>
          <p:spPr>
            <a:xfrm>
              <a:off x="11299870" y="2486882"/>
              <a:ext cx="74106" cy="741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sp>
          <p:nvSpPr>
            <p:cNvPr id="190" name="Rectangle 189">
              <a:extLst>
                <a:ext uri="{FF2B5EF4-FFF2-40B4-BE49-F238E27FC236}">
                  <a16:creationId xmlns:a16="http://schemas.microsoft.com/office/drawing/2014/main" id="{2803FA9E-3A58-43AF-9543-00729A0B2A87}"/>
                </a:ext>
              </a:extLst>
            </p:cNvPr>
            <p:cNvSpPr/>
            <p:nvPr/>
          </p:nvSpPr>
          <p:spPr>
            <a:xfrm>
              <a:off x="11299870" y="2611142"/>
              <a:ext cx="74106" cy="741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sp>
          <p:nvSpPr>
            <p:cNvPr id="191" name="Rectangle 190">
              <a:extLst>
                <a:ext uri="{FF2B5EF4-FFF2-40B4-BE49-F238E27FC236}">
                  <a16:creationId xmlns:a16="http://schemas.microsoft.com/office/drawing/2014/main" id="{76397529-9159-4728-AD49-5113CF9E1649}"/>
                </a:ext>
              </a:extLst>
            </p:cNvPr>
            <p:cNvSpPr/>
            <p:nvPr/>
          </p:nvSpPr>
          <p:spPr>
            <a:xfrm>
              <a:off x="11299870" y="2743572"/>
              <a:ext cx="74106" cy="74106"/>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sp>
          <p:nvSpPr>
            <p:cNvPr id="192" name="Rectangle 191">
              <a:extLst>
                <a:ext uri="{FF2B5EF4-FFF2-40B4-BE49-F238E27FC236}">
                  <a16:creationId xmlns:a16="http://schemas.microsoft.com/office/drawing/2014/main" id="{B88C6FE1-00DD-4E51-AF87-69E8F6066EFF}"/>
                </a:ext>
              </a:extLst>
            </p:cNvPr>
            <p:cNvSpPr/>
            <p:nvPr/>
          </p:nvSpPr>
          <p:spPr>
            <a:xfrm>
              <a:off x="11299870" y="2871455"/>
              <a:ext cx="74106" cy="7410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grpSp>
      <p:sp>
        <p:nvSpPr>
          <p:cNvPr id="234" name="TextBox 233">
            <a:extLst>
              <a:ext uri="{FF2B5EF4-FFF2-40B4-BE49-F238E27FC236}">
                <a16:creationId xmlns:a16="http://schemas.microsoft.com/office/drawing/2014/main" id="{5B466D4D-1DC7-4A8F-98F7-5B49B2C2C880}"/>
              </a:ext>
            </a:extLst>
          </p:cNvPr>
          <p:cNvSpPr txBox="1"/>
          <p:nvPr/>
        </p:nvSpPr>
        <p:spPr>
          <a:xfrm rot="16200000">
            <a:off x="2871537" y="3743522"/>
            <a:ext cx="282509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GB" sz="1400" b="1" i="0" u="none" strike="noStrike" kern="1200" cap="none" spc="0" normalizeH="0" baseline="0" noProof="0">
                <a:ln>
                  <a:noFill/>
                </a:ln>
                <a:solidFill>
                  <a:schemeClr val="tx2"/>
                </a:solidFill>
                <a:effectLst/>
                <a:uLnTx/>
                <a:uFillTx/>
                <a:ea typeface="+mn-ea"/>
                <a:cs typeface="+mn-cs"/>
              </a:rPr>
              <a:t>Patients (%)</a:t>
            </a:r>
          </a:p>
        </p:txBody>
      </p:sp>
      <p:sp>
        <p:nvSpPr>
          <p:cNvPr id="179" name="Rectangle 178">
            <a:extLst>
              <a:ext uri="{FF2B5EF4-FFF2-40B4-BE49-F238E27FC236}">
                <a16:creationId xmlns:a16="http://schemas.microsoft.com/office/drawing/2014/main" id="{6837019A-0C5A-494B-AF5B-7CD4BD8A20AD}"/>
              </a:ext>
            </a:extLst>
          </p:cNvPr>
          <p:cNvSpPr/>
          <p:nvPr/>
        </p:nvSpPr>
        <p:spPr>
          <a:xfrm>
            <a:off x="548282" y="2479922"/>
            <a:ext cx="2881092" cy="2816982"/>
          </a:xfrm>
          <a:prstGeom prst="rect">
            <a:avLst/>
          </a:prstGeom>
          <a:solidFill>
            <a:schemeClr val="bg1"/>
          </a:solidFill>
          <a:ln w="19050">
            <a:solidFill>
              <a:schemeClr val="bg2"/>
            </a:solidFill>
          </a:ln>
        </p:spPr>
        <p:txBody>
          <a:bodyPr wrap="square" lIns="144000" tIns="108000" rIns="360000" bIns="108000" anchor="ctr" anchorCtr="0">
            <a:noAutofit/>
          </a:bodyPr>
          <a:lstStyle/>
          <a:p>
            <a:pPr marL="0" marR="0" lvl="0" indent="0" algn="l" defTabSz="914400" rtl="0" eaLnBrk="1" fontAlgn="auto" latinLnBrk="0" hangingPunct="1">
              <a:lnSpc>
                <a:spcPct val="100000"/>
              </a:lnSpc>
              <a:spcBef>
                <a:spcPts val="0"/>
              </a:spcBef>
              <a:spcAft>
                <a:spcPts val="0"/>
              </a:spcAft>
              <a:buClr>
                <a:srgbClr val="12839E"/>
              </a:buClr>
              <a:buSzTx/>
              <a:buFontTx/>
              <a:buNone/>
              <a:tabLst/>
              <a:defRPr/>
            </a:pPr>
            <a:r>
              <a:rPr lang="en-GB">
                <a:latin typeface="Calibri" panose="020F0502020204030204" pitchFamily="34" charset="0"/>
                <a:ea typeface="Roboto" panose="02000000000000000000" pitchFamily="2" charset="0"/>
                <a:cs typeface="Calibri" panose="020F0502020204030204" pitchFamily="34" charset="0"/>
              </a:rPr>
              <a:t>In a study investigating phenotype stability </a:t>
            </a:r>
            <a:br>
              <a:rPr lang="en-GB">
                <a:latin typeface="Calibri" panose="020F0502020204030204" pitchFamily="34" charset="0"/>
                <a:ea typeface="Roboto" panose="02000000000000000000" pitchFamily="2" charset="0"/>
                <a:cs typeface="Calibri" panose="020F0502020204030204" pitchFamily="34" charset="0"/>
              </a:rPr>
            </a:br>
            <a:r>
              <a:rPr lang="en-GB">
                <a:latin typeface="Calibri" panose="020F0502020204030204" pitchFamily="34" charset="0"/>
                <a:ea typeface="Roboto" panose="02000000000000000000" pitchFamily="2" charset="0"/>
                <a:cs typeface="Calibri" panose="020F0502020204030204" pitchFamily="34" charset="0"/>
              </a:rPr>
              <a:t>based on sputum</a:t>
            </a:r>
            <a:br>
              <a:rPr lang="en-GB">
                <a:latin typeface="Calibri" panose="020F0502020204030204" pitchFamily="34" charset="0"/>
                <a:ea typeface="Roboto" panose="02000000000000000000" pitchFamily="2" charset="0"/>
                <a:cs typeface="Calibri" panose="020F0502020204030204" pitchFamily="34" charset="0"/>
              </a:rPr>
            </a:br>
            <a:r>
              <a:rPr lang="en-GB">
                <a:latin typeface="Calibri" panose="020F0502020204030204" pitchFamily="34" charset="0"/>
                <a:ea typeface="Roboto" panose="02000000000000000000" pitchFamily="2" charset="0"/>
                <a:cs typeface="Calibri" panose="020F0502020204030204" pitchFamily="34" charset="0"/>
              </a:rPr>
              <a:t>testing, </a:t>
            </a:r>
            <a:r>
              <a:rPr lang="en-GB" b="1">
                <a:solidFill>
                  <a:schemeClr val="tx2"/>
                </a:solidFill>
                <a:latin typeface="Calibri" panose="020F0502020204030204" pitchFamily="34" charset="0"/>
                <a:ea typeface="Roboto" panose="02000000000000000000" pitchFamily="2" charset="0"/>
                <a:cs typeface="Calibri" panose="020F0502020204030204" pitchFamily="34" charset="0"/>
              </a:rPr>
              <a:t>~50% </a:t>
            </a:r>
            <a:br>
              <a:rPr lang="en-GB" b="1">
                <a:solidFill>
                  <a:schemeClr val="tx2"/>
                </a:solidFill>
                <a:latin typeface="Calibri" panose="020F0502020204030204" pitchFamily="34" charset="0"/>
                <a:ea typeface="Roboto" panose="02000000000000000000" pitchFamily="2" charset="0"/>
                <a:cs typeface="Calibri" panose="020F0502020204030204" pitchFamily="34" charset="0"/>
              </a:rPr>
            </a:br>
            <a:r>
              <a:rPr lang="en-GB">
                <a:latin typeface="Calibri" panose="020F0502020204030204" pitchFamily="34" charset="0"/>
                <a:ea typeface="Roboto" panose="02000000000000000000" pitchFamily="2" charset="0"/>
                <a:cs typeface="Calibri" panose="020F0502020204030204" pitchFamily="34" charset="0"/>
              </a:rPr>
              <a:t>of patients with severe</a:t>
            </a:r>
            <a:br>
              <a:rPr lang="en-GB">
                <a:latin typeface="Calibri" panose="020F0502020204030204" pitchFamily="34" charset="0"/>
                <a:ea typeface="Roboto" panose="02000000000000000000" pitchFamily="2" charset="0"/>
                <a:cs typeface="Calibri" panose="020F0502020204030204" pitchFamily="34" charset="0"/>
              </a:rPr>
            </a:br>
            <a:r>
              <a:rPr lang="en-GB">
                <a:latin typeface="Calibri" panose="020F0502020204030204" pitchFamily="34" charset="0"/>
                <a:ea typeface="Roboto" panose="02000000000000000000" pitchFamily="2" charset="0"/>
                <a:cs typeface="Calibri" panose="020F0502020204030204" pitchFamily="34" charset="0"/>
              </a:rPr>
              <a:t>asthma </a:t>
            </a:r>
            <a:r>
              <a:rPr lang="en-GB" b="1">
                <a:solidFill>
                  <a:schemeClr val="tx2"/>
                </a:solidFill>
                <a:latin typeface="Calibri" panose="020F0502020204030204" pitchFamily="34" charset="0"/>
                <a:ea typeface="Roboto" panose="02000000000000000000" pitchFamily="2" charset="0"/>
                <a:cs typeface="Calibri" panose="020F0502020204030204" pitchFamily="34" charset="0"/>
              </a:rPr>
              <a:t>changed their biomarker profile </a:t>
            </a:r>
            <a:r>
              <a:rPr lang="en-GB">
                <a:latin typeface="Calibri" panose="020F0502020204030204" pitchFamily="34" charset="0"/>
                <a:ea typeface="Roboto" panose="02000000000000000000" pitchFamily="2" charset="0"/>
                <a:cs typeface="Calibri" panose="020F0502020204030204" pitchFamily="34" charset="0"/>
              </a:rPr>
              <a:t>over </a:t>
            </a:r>
            <a:br>
              <a:rPr lang="en-GB">
                <a:latin typeface="Calibri" panose="020F0502020204030204" pitchFamily="34" charset="0"/>
                <a:ea typeface="Roboto" panose="02000000000000000000" pitchFamily="2" charset="0"/>
                <a:cs typeface="Calibri" panose="020F0502020204030204" pitchFamily="34" charset="0"/>
              </a:rPr>
            </a:br>
            <a:r>
              <a:rPr lang="en-GB">
                <a:latin typeface="Calibri" panose="020F0502020204030204" pitchFamily="34" charset="0"/>
                <a:ea typeface="Roboto" panose="02000000000000000000" pitchFamily="2" charset="0"/>
                <a:cs typeface="Calibri" panose="020F0502020204030204" pitchFamily="34" charset="0"/>
              </a:rPr>
              <a:t>1 year of follow up</a:t>
            </a:r>
            <a:r>
              <a:rPr lang="en-GB" baseline="30000">
                <a:latin typeface="Calibri" panose="020F0502020204030204" pitchFamily="34" charset="0"/>
                <a:ea typeface="Roboto" panose="02000000000000000000" pitchFamily="2" charset="0"/>
                <a:cs typeface="Calibri" panose="020F0502020204030204" pitchFamily="34" charset="0"/>
              </a:rPr>
              <a:t>2</a:t>
            </a:r>
          </a:p>
        </p:txBody>
      </p:sp>
      <p:grpSp>
        <p:nvGrpSpPr>
          <p:cNvPr id="30" name="Group 29">
            <a:extLst>
              <a:ext uri="{FF2B5EF4-FFF2-40B4-BE49-F238E27FC236}">
                <a16:creationId xmlns:a16="http://schemas.microsoft.com/office/drawing/2014/main" id="{9ADEC074-2A6F-4DFE-A12B-1D68F9BA097B}"/>
              </a:ext>
            </a:extLst>
          </p:cNvPr>
          <p:cNvGrpSpPr/>
          <p:nvPr/>
        </p:nvGrpSpPr>
        <p:grpSpPr>
          <a:xfrm>
            <a:off x="2869641" y="2680230"/>
            <a:ext cx="1119474" cy="2383653"/>
            <a:chOff x="2814777" y="2527833"/>
            <a:chExt cx="1119474" cy="2383653"/>
          </a:xfrm>
        </p:grpSpPr>
        <p:sp>
          <p:nvSpPr>
            <p:cNvPr id="276" name="Graphic 20">
              <a:extLst>
                <a:ext uri="{FF2B5EF4-FFF2-40B4-BE49-F238E27FC236}">
                  <a16:creationId xmlns:a16="http://schemas.microsoft.com/office/drawing/2014/main" id="{F27BC527-E23E-4E41-96EF-6ED008DB7606}"/>
                </a:ext>
              </a:extLst>
            </p:cNvPr>
            <p:cNvSpPr/>
            <p:nvPr/>
          </p:nvSpPr>
          <p:spPr>
            <a:xfrm>
              <a:off x="2830352" y="3251595"/>
              <a:ext cx="1081135" cy="1633486"/>
            </a:xfrm>
            <a:custGeom>
              <a:avLst/>
              <a:gdLst>
                <a:gd name="connsiteX0" fmla="*/ 869401 w 1081135"/>
                <a:gd name="connsiteY0" fmla="*/ 0 h 1633486"/>
                <a:gd name="connsiteX1" fmla="*/ 211735 w 1081135"/>
                <a:gd name="connsiteY1" fmla="*/ 0 h 1633486"/>
                <a:gd name="connsiteX2" fmla="*/ 0 w 1081135"/>
                <a:gd name="connsiteY2" fmla="*/ 212103 h 1633486"/>
                <a:gd name="connsiteX3" fmla="*/ 0 w 1081135"/>
                <a:gd name="connsiteY3" fmla="*/ 730331 h 1633486"/>
                <a:gd name="connsiteX4" fmla="*/ 192955 w 1081135"/>
                <a:gd name="connsiteY4" fmla="*/ 923531 h 1633486"/>
                <a:gd name="connsiteX5" fmla="*/ 225359 w 1081135"/>
                <a:gd name="connsiteY5" fmla="*/ 923531 h 1633486"/>
                <a:gd name="connsiteX6" fmla="*/ 225359 w 1081135"/>
                <a:gd name="connsiteY6" fmla="*/ 1459558 h 1633486"/>
                <a:gd name="connsiteX7" fmla="*/ 399166 w 1081135"/>
                <a:gd name="connsiteY7" fmla="*/ 1633487 h 1633486"/>
                <a:gd name="connsiteX8" fmla="*/ 540568 w 1081135"/>
                <a:gd name="connsiteY8" fmla="*/ 1560331 h 1633486"/>
                <a:gd name="connsiteX9" fmla="*/ 681970 w 1081135"/>
                <a:gd name="connsiteY9" fmla="*/ 1633487 h 1633486"/>
                <a:gd name="connsiteX10" fmla="*/ 855777 w 1081135"/>
                <a:gd name="connsiteY10" fmla="*/ 1459558 h 1633486"/>
                <a:gd name="connsiteX11" fmla="*/ 855777 w 1081135"/>
                <a:gd name="connsiteY11" fmla="*/ 923531 h 1633486"/>
                <a:gd name="connsiteX12" fmla="*/ 888058 w 1081135"/>
                <a:gd name="connsiteY12" fmla="*/ 923531 h 1633486"/>
                <a:gd name="connsiteX13" fmla="*/ 1081136 w 1081135"/>
                <a:gd name="connsiteY13" fmla="*/ 730454 h 1633486"/>
                <a:gd name="connsiteX14" fmla="*/ 1081136 w 1081135"/>
                <a:gd name="connsiteY14" fmla="*/ 212103 h 1633486"/>
                <a:gd name="connsiteX15" fmla="*/ 869401 w 1081135"/>
                <a:gd name="connsiteY15" fmla="*/ 0 h 163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1135" h="1633486">
                  <a:moveTo>
                    <a:pt x="869401" y="0"/>
                  </a:moveTo>
                  <a:lnTo>
                    <a:pt x="211735" y="0"/>
                  </a:lnTo>
                  <a:cubicBezTo>
                    <a:pt x="94882" y="123"/>
                    <a:pt x="123" y="95004"/>
                    <a:pt x="0" y="212103"/>
                  </a:cubicBezTo>
                  <a:lnTo>
                    <a:pt x="0" y="730331"/>
                  </a:lnTo>
                  <a:cubicBezTo>
                    <a:pt x="123" y="836996"/>
                    <a:pt x="86412" y="923409"/>
                    <a:pt x="192955" y="923531"/>
                  </a:cubicBezTo>
                  <a:lnTo>
                    <a:pt x="225359" y="923531"/>
                  </a:lnTo>
                  <a:lnTo>
                    <a:pt x="225359" y="1459558"/>
                  </a:lnTo>
                  <a:cubicBezTo>
                    <a:pt x="225482" y="1555544"/>
                    <a:pt x="303180" y="1633364"/>
                    <a:pt x="399166" y="1633487"/>
                  </a:cubicBezTo>
                  <a:cubicBezTo>
                    <a:pt x="457593" y="1633364"/>
                    <a:pt x="509023" y="1604519"/>
                    <a:pt x="540568" y="1560331"/>
                  </a:cubicBezTo>
                  <a:cubicBezTo>
                    <a:pt x="572113" y="1604519"/>
                    <a:pt x="623543" y="1633487"/>
                    <a:pt x="681970" y="1633487"/>
                  </a:cubicBezTo>
                  <a:cubicBezTo>
                    <a:pt x="777956" y="1633364"/>
                    <a:pt x="855654" y="1555544"/>
                    <a:pt x="855777" y="1459558"/>
                  </a:cubicBezTo>
                  <a:lnTo>
                    <a:pt x="855777" y="923531"/>
                  </a:lnTo>
                  <a:lnTo>
                    <a:pt x="888058" y="923531"/>
                  </a:lnTo>
                  <a:cubicBezTo>
                    <a:pt x="994478" y="923531"/>
                    <a:pt x="1080891" y="837119"/>
                    <a:pt x="1081136" y="730454"/>
                  </a:cubicBezTo>
                  <a:lnTo>
                    <a:pt x="1081136" y="212103"/>
                  </a:lnTo>
                  <a:cubicBezTo>
                    <a:pt x="1081013" y="95004"/>
                    <a:pt x="986254" y="123"/>
                    <a:pt x="869401" y="0"/>
                  </a:cubicBezTo>
                  <a:close/>
                </a:path>
              </a:pathLst>
            </a:custGeom>
            <a:solidFill>
              <a:schemeClr val="bg1"/>
            </a:solidFill>
            <a:ln w="122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7" name="Oval 276">
              <a:extLst>
                <a:ext uri="{FF2B5EF4-FFF2-40B4-BE49-F238E27FC236}">
                  <a16:creationId xmlns:a16="http://schemas.microsoft.com/office/drawing/2014/main" id="{025A90FE-C2FC-4370-B804-4E8092A522F3}"/>
                </a:ext>
              </a:extLst>
            </p:cNvPr>
            <p:cNvSpPr/>
            <p:nvPr/>
          </p:nvSpPr>
          <p:spPr>
            <a:xfrm>
              <a:off x="3111430" y="2570768"/>
              <a:ext cx="518978" cy="5189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1" name="Freeform: Shape 280">
              <a:extLst>
                <a:ext uri="{FF2B5EF4-FFF2-40B4-BE49-F238E27FC236}">
                  <a16:creationId xmlns:a16="http://schemas.microsoft.com/office/drawing/2014/main" id="{3544F19B-0108-49C1-BF36-C5DC67E20EA7}"/>
                </a:ext>
              </a:extLst>
            </p:cNvPr>
            <p:cNvSpPr/>
            <p:nvPr/>
          </p:nvSpPr>
          <p:spPr>
            <a:xfrm>
              <a:off x="2830351" y="3244664"/>
              <a:ext cx="1081136" cy="1633487"/>
            </a:xfrm>
            <a:custGeom>
              <a:avLst/>
              <a:gdLst>
                <a:gd name="connsiteX0" fmla="*/ 14192 w 1081136"/>
                <a:gd name="connsiteY0" fmla="*/ 137661 h 1633487"/>
                <a:gd name="connsiteX1" fmla="*/ 14192 w 1081136"/>
                <a:gd name="connsiteY1" fmla="*/ 802197 h 1633487"/>
                <a:gd name="connsiteX2" fmla="*/ 3957 w 1081136"/>
                <a:gd name="connsiteY2" fmla="*/ 769252 h 1633487"/>
                <a:gd name="connsiteX3" fmla="*/ 0 w 1081136"/>
                <a:gd name="connsiteY3" fmla="*/ 730331 h 1633487"/>
                <a:gd name="connsiteX4" fmla="*/ 0 w 1081136"/>
                <a:gd name="connsiteY4" fmla="*/ 212103 h 1633487"/>
                <a:gd name="connsiteX5" fmla="*/ 4341 w 1081136"/>
                <a:gd name="connsiteY5" fmla="*/ 169374 h 1633487"/>
                <a:gd name="connsiteX6" fmla="*/ 545629 w 1081136"/>
                <a:gd name="connsiteY6" fmla="*/ 0 h 1633487"/>
                <a:gd name="connsiteX7" fmla="*/ 869401 w 1081136"/>
                <a:gd name="connsiteY7" fmla="*/ 0 h 1633487"/>
                <a:gd name="connsiteX8" fmla="*/ 1081136 w 1081136"/>
                <a:gd name="connsiteY8" fmla="*/ 212103 h 1633487"/>
                <a:gd name="connsiteX9" fmla="*/ 1081136 w 1081136"/>
                <a:gd name="connsiteY9" fmla="*/ 730454 h 1633487"/>
                <a:gd name="connsiteX10" fmla="*/ 888058 w 1081136"/>
                <a:gd name="connsiteY10" fmla="*/ 923531 h 1633487"/>
                <a:gd name="connsiteX11" fmla="*/ 855777 w 1081136"/>
                <a:gd name="connsiteY11" fmla="*/ 923531 h 1633487"/>
                <a:gd name="connsiteX12" fmla="*/ 855777 w 1081136"/>
                <a:gd name="connsiteY12" fmla="*/ 1459558 h 1633487"/>
                <a:gd name="connsiteX13" fmla="*/ 681970 w 1081136"/>
                <a:gd name="connsiteY13" fmla="*/ 1633487 h 1633487"/>
                <a:gd name="connsiteX14" fmla="*/ 601188 w 1081136"/>
                <a:gd name="connsiteY14" fmla="*/ 1613480 h 1633487"/>
                <a:gd name="connsiteX15" fmla="*/ 545629 w 1081136"/>
                <a:gd name="connsiteY15" fmla="*/ 1564768 h 163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1136" h="1633487">
                  <a:moveTo>
                    <a:pt x="14192" y="137661"/>
                  </a:moveTo>
                  <a:lnTo>
                    <a:pt x="14192" y="802197"/>
                  </a:lnTo>
                  <a:lnTo>
                    <a:pt x="3957" y="769252"/>
                  </a:lnTo>
                  <a:cubicBezTo>
                    <a:pt x="1377" y="756681"/>
                    <a:pt x="16" y="743664"/>
                    <a:pt x="0" y="730331"/>
                  </a:cubicBezTo>
                  <a:lnTo>
                    <a:pt x="0" y="212103"/>
                  </a:lnTo>
                  <a:cubicBezTo>
                    <a:pt x="16" y="197466"/>
                    <a:pt x="1510" y="183176"/>
                    <a:pt x="4341" y="169374"/>
                  </a:cubicBezTo>
                  <a:close/>
                  <a:moveTo>
                    <a:pt x="545629" y="0"/>
                  </a:moveTo>
                  <a:lnTo>
                    <a:pt x="869401" y="0"/>
                  </a:lnTo>
                  <a:cubicBezTo>
                    <a:pt x="986254" y="123"/>
                    <a:pt x="1081013" y="95004"/>
                    <a:pt x="1081136" y="212103"/>
                  </a:cubicBezTo>
                  <a:lnTo>
                    <a:pt x="1081136" y="730454"/>
                  </a:lnTo>
                  <a:cubicBezTo>
                    <a:pt x="1080891" y="837119"/>
                    <a:pt x="994478" y="923531"/>
                    <a:pt x="888058" y="923531"/>
                  </a:cubicBezTo>
                  <a:lnTo>
                    <a:pt x="855777" y="923531"/>
                  </a:lnTo>
                  <a:lnTo>
                    <a:pt x="855777" y="1459558"/>
                  </a:lnTo>
                  <a:cubicBezTo>
                    <a:pt x="855654" y="1555544"/>
                    <a:pt x="777956" y="1633364"/>
                    <a:pt x="681970" y="1633487"/>
                  </a:cubicBezTo>
                  <a:cubicBezTo>
                    <a:pt x="652757" y="1633487"/>
                    <a:pt x="625292" y="1626245"/>
                    <a:pt x="601188" y="1613480"/>
                  </a:cubicBezTo>
                  <a:lnTo>
                    <a:pt x="545629" y="1564768"/>
                  </a:lnTo>
                  <a:close/>
                </a:path>
              </a:pathLst>
            </a:custGeom>
            <a:solidFill>
              <a:schemeClr val="bg2"/>
            </a:solidFill>
            <a:ln w="122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8" name="Freeform: Shape 277">
              <a:extLst>
                <a:ext uri="{FF2B5EF4-FFF2-40B4-BE49-F238E27FC236}">
                  <a16:creationId xmlns:a16="http://schemas.microsoft.com/office/drawing/2014/main" id="{850986C5-6AF0-4E75-8DB6-C9C43AF2EE23}"/>
                </a:ext>
              </a:extLst>
            </p:cNvPr>
            <p:cNvSpPr/>
            <p:nvPr/>
          </p:nvSpPr>
          <p:spPr>
            <a:xfrm>
              <a:off x="3375982" y="2564859"/>
              <a:ext cx="254427" cy="516934"/>
            </a:xfrm>
            <a:custGeom>
              <a:avLst/>
              <a:gdLst>
                <a:gd name="connsiteX0" fmla="*/ 0 w 254427"/>
                <a:gd name="connsiteY0" fmla="*/ 0 h 516934"/>
                <a:gd name="connsiteX1" fmla="*/ 95943 w 254427"/>
                <a:gd name="connsiteY1" fmla="*/ 19370 h 516934"/>
                <a:gd name="connsiteX2" fmla="*/ 254427 w 254427"/>
                <a:gd name="connsiteY2" fmla="*/ 258467 h 516934"/>
                <a:gd name="connsiteX3" fmla="*/ 95943 w 254427"/>
                <a:gd name="connsiteY3" fmla="*/ 497564 h 516934"/>
                <a:gd name="connsiteX4" fmla="*/ 0 w 254427"/>
                <a:gd name="connsiteY4" fmla="*/ 516934 h 516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27" h="516934">
                  <a:moveTo>
                    <a:pt x="0" y="0"/>
                  </a:moveTo>
                  <a:lnTo>
                    <a:pt x="95943" y="19370"/>
                  </a:lnTo>
                  <a:cubicBezTo>
                    <a:pt x="189078" y="58763"/>
                    <a:pt x="254427" y="150983"/>
                    <a:pt x="254427" y="258467"/>
                  </a:cubicBezTo>
                  <a:cubicBezTo>
                    <a:pt x="254427" y="365951"/>
                    <a:pt x="189078" y="458172"/>
                    <a:pt x="95943" y="497564"/>
                  </a:cubicBezTo>
                  <a:lnTo>
                    <a:pt x="0" y="51693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A094D243-755B-449E-B572-9542E1FCE04C}"/>
                </a:ext>
              </a:extLst>
            </p:cNvPr>
            <p:cNvGrpSpPr/>
            <p:nvPr/>
          </p:nvGrpSpPr>
          <p:grpSpPr>
            <a:xfrm>
              <a:off x="2814777" y="2527833"/>
              <a:ext cx="1119474" cy="2383653"/>
              <a:chOff x="2788337" y="2540886"/>
              <a:chExt cx="1119474" cy="2383653"/>
            </a:xfrm>
            <a:solidFill>
              <a:schemeClr val="accent2"/>
            </a:solidFill>
          </p:grpSpPr>
          <p:sp>
            <p:nvSpPr>
              <p:cNvPr id="14" name="Freeform: Shape 13">
                <a:extLst>
                  <a:ext uri="{FF2B5EF4-FFF2-40B4-BE49-F238E27FC236}">
                    <a16:creationId xmlns:a16="http://schemas.microsoft.com/office/drawing/2014/main" id="{8B1DB397-51E6-42E0-8510-E94077072DC1}"/>
                  </a:ext>
                </a:extLst>
              </p:cNvPr>
              <p:cNvSpPr/>
              <p:nvPr/>
            </p:nvSpPr>
            <p:spPr>
              <a:xfrm>
                <a:off x="3044176" y="2540886"/>
                <a:ext cx="606059" cy="606059"/>
              </a:xfrm>
              <a:custGeom>
                <a:avLst/>
                <a:gdLst>
                  <a:gd name="connsiteX0" fmla="*/ 303030 w 606059"/>
                  <a:gd name="connsiteY0" fmla="*/ 606060 h 606059"/>
                  <a:gd name="connsiteX1" fmla="*/ 0 w 606059"/>
                  <a:gd name="connsiteY1" fmla="*/ 303030 h 606059"/>
                  <a:gd name="connsiteX2" fmla="*/ 303030 w 606059"/>
                  <a:gd name="connsiteY2" fmla="*/ 0 h 606059"/>
                  <a:gd name="connsiteX3" fmla="*/ 606060 w 606059"/>
                  <a:gd name="connsiteY3" fmla="*/ 303030 h 606059"/>
                  <a:gd name="connsiteX4" fmla="*/ 303030 w 606059"/>
                  <a:gd name="connsiteY4" fmla="*/ 606060 h 606059"/>
                  <a:gd name="connsiteX5" fmla="*/ 303030 w 606059"/>
                  <a:gd name="connsiteY5" fmla="*/ 68369 h 606059"/>
                  <a:gd name="connsiteX6" fmla="*/ 68097 w 606059"/>
                  <a:gd name="connsiteY6" fmla="*/ 303302 h 606059"/>
                  <a:gd name="connsiteX7" fmla="*/ 303030 w 606059"/>
                  <a:gd name="connsiteY7" fmla="*/ 538235 h 606059"/>
                  <a:gd name="connsiteX8" fmla="*/ 537963 w 606059"/>
                  <a:gd name="connsiteY8" fmla="*/ 303302 h 606059"/>
                  <a:gd name="connsiteX9" fmla="*/ 303030 w 606059"/>
                  <a:gd name="connsiteY9" fmla="*/ 68369 h 606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59" h="606059">
                    <a:moveTo>
                      <a:pt x="303030" y="606060"/>
                    </a:moveTo>
                    <a:cubicBezTo>
                      <a:pt x="135672" y="606060"/>
                      <a:pt x="0" y="470387"/>
                      <a:pt x="0" y="303030"/>
                    </a:cubicBezTo>
                    <a:cubicBezTo>
                      <a:pt x="0" y="135671"/>
                      <a:pt x="135672" y="0"/>
                      <a:pt x="303030" y="0"/>
                    </a:cubicBezTo>
                    <a:cubicBezTo>
                      <a:pt x="470387" y="0"/>
                      <a:pt x="606060" y="135671"/>
                      <a:pt x="606060" y="303030"/>
                    </a:cubicBezTo>
                    <a:cubicBezTo>
                      <a:pt x="605947" y="470343"/>
                      <a:pt x="470343" y="605947"/>
                      <a:pt x="303030" y="606060"/>
                    </a:cubicBezTo>
                    <a:close/>
                    <a:moveTo>
                      <a:pt x="303030" y="68369"/>
                    </a:moveTo>
                    <a:cubicBezTo>
                      <a:pt x="173279" y="68369"/>
                      <a:pt x="68097" y="173552"/>
                      <a:pt x="68097" y="303302"/>
                    </a:cubicBezTo>
                    <a:cubicBezTo>
                      <a:pt x="68097" y="433054"/>
                      <a:pt x="173279" y="538235"/>
                      <a:pt x="303030" y="538235"/>
                    </a:cubicBezTo>
                    <a:cubicBezTo>
                      <a:pt x="432781" y="538235"/>
                      <a:pt x="537963" y="433054"/>
                      <a:pt x="537963" y="303302"/>
                    </a:cubicBezTo>
                    <a:cubicBezTo>
                      <a:pt x="537963" y="173552"/>
                      <a:pt x="432781" y="68369"/>
                      <a:pt x="303030" y="68369"/>
                    </a:cubicBezTo>
                    <a:close/>
                  </a:path>
                </a:pathLst>
              </a:custGeom>
              <a:solidFill>
                <a:schemeClr val="tx2"/>
              </a:solidFill>
              <a:ln w="339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 name="Freeform: Shape 14">
                <a:extLst>
                  <a:ext uri="{FF2B5EF4-FFF2-40B4-BE49-F238E27FC236}">
                    <a16:creationId xmlns:a16="http://schemas.microsoft.com/office/drawing/2014/main" id="{B490E9DE-F9D3-4DFD-B9AC-727BEAE3044B}"/>
                  </a:ext>
                </a:extLst>
              </p:cNvPr>
              <p:cNvSpPr/>
              <p:nvPr/>
            </p:nvSpPr>
            <p:spPr>
              <a:xfrm>
                <a:off x="2788337" y="3234381"/>
                <a:ext cx="1119474" cy="954714"/>
              </a:xfrm>
              <a:custGeom>
                <a:avLst/>
                <a:gdLst>
                  <a:gd name="connsiteX0" fmla="*/ 919610 w 1119474"/>
                  <a:gd name="connsiteY0" fmla="*/ 954714 h 954714"/>
                  <a:gd name="connsiteX1" fmla="*/ 852808 w 1119474"/>
                  <a:gd name="connsiteY1" fmla="*/ 954714 h 954714"/>
                  <a:gd name="connsiteX2" fmla="*/ 818759 w 1119474"/>
                  <a:gd name="connsiteY2" fmla="*/ 920666 h 954714"/>
                  <a:gd name="connsiteX3" fmla="*/ 852808 w 1119474"/>
                  <a:gd name="connsiteY3" fmla="*/ 886618 h 954714"/>
                  <a:gd name="connsiteX4" fmla="*/ 919576 w 1119474"/>
                  <a:gd name="connsiteY4" fmla="*/ 886618 h 954714"/>
                  <a:gd name="connsiteX5" fmla="*/ 1051241 w 1119474"/>
                  <a:gd name="connsiteY5" fmla="*/ 754953 h 954714"/>
                  <a:gd name="connsiteX6" fmla="*/ 1051241 w 1119474"/>
                  <a:gd name="connsiteY6" fmla="*/ 219271 h 954714"/>
                  <a:gd name="connsiteX7" fmla="*/ 900169 w 1119474"/>
                  <a:gd name="connsiteY7" fmla="*/ 68097 h 954714"/>
                  <a:gd name="connsiteX8" fmla="*/ 219203 w 1119474"/>
                  <a:gd name="connsiteY8" fmla="*/ 68097 h 954714"/>
                  <a:gd name="connsiteX9" fmla="*/ 67994 w 1119474"/>
                  <a:gd name="connsiteY9" fmla="*/ 219271 h 954714"/>
                  <a:gd name="connsiteX10" fmla="*/ 67994 w 1119474"/>
                  <a:gd name="connsiteY10" fmla="*/ 755123 h 954714"/>
                  <a:gd name="connsiteX11" fmla="*/ 199761 w 1119474"/>
                  <a:gd name="connsiteY11" fmla="*/ 886618 h 954714"/>
                  <a:gd name="connsiteX12" fmla="*/ 264113 w 1119474"/>
                  <a:gd name="connsiteY12" fmla="*/ 886618 h 954714"/>
                  <a:gd name="connsiteX13" fmla="*/ 298161 w 1119474"/>
                  <a:gd name="connsiteY13" fmla="*/ 920666 h 954714"/>
                  <a:gd name="connsiteX14" fmla="*/ 264113 w 1119474"/>
                  <a:gd name="connsiteY14" fmla="*/ 954714 h 954714"/>
                  <a:gd name="connsiteX15" fmla="*/ 199761 w 1119474"/>
                  <a:gd name="connsiteY15" fmla="*/ 954714 h 954714"/>
                  <a:gd name="connsiteX16" fmla="*/ 0 w 1119474"/>
                  <a:gd name="connsiteY16" fmla="*/ 754953 h 954714"/>
                  <a:gd name="connsiteX17" fmla="*/ 0 w 1119474"/>
                  <a:gd name="connsiteY17" fmla="*/ 219271 h 954714"/>
                  <a:gd name="connsiteX18" fmla="*/ 219203 w 1119474"/>
                  <a:gd name="connsiteY18" fmla="*/ 0 h 954714"/>
                  <a:gd name="connsiteX19" fmla="*/ 900169 w 1119474"/>
                  <a:gd name="connsiteY19" fmla="*/ 0 h 954714"/>
                  <a:gd name="connsiteX20" fmla="*/ 1119474 w 1119474"/>
                  <a:gd name="connsiteY20" fmla="*/ 219271 h 954714"/>
                  <a:gd name="connsiteX21" fmla="*/ 1119474 w 1119474"/>
                  <a:gd name="connsiteY21" fmla="*/ 755123 h 954714"/>
                  <a:gd name="connsiteX22" fmla="*/ 919610 w 1119474"/>
                  <a:gd name="connsiteY22" fmla="*/ 954714 h 95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19474" h="954714">
                    <a:moveTo>
                      <a:pt x="919610" y="954714"/>
                    </a:moveTo>
                    <a:lnTo>
                      <a:pt x="852808" y="954714"/>
                    </a:lnTo>
                    <a:cubicBezTo>
                      <a:pt x="834003" y="954714"/>
                      <a:pt x="818759" y="939471"/>
                      <a:pt x="818759" y="920666"/>
                    </a:cubicBezTo>
                    <a:cubicBezTo>
                      <a:pt x="818759" y="901861"/>
                      <a:pt x="834003" y="886618"/>
                      <a:pt x="852808" y="886618"/>
                    </a:cubicBezTo>
                    <a:lnTo>
                      <a:pt x="919576" y="886618"/>
                    </a:lnTo>
                    <a:cubicBezTo>
                      <a:pt x="992263" y="886543"/>
                      <a:pt x="1051166" y="827639"/>
                      <a:pt x="1051241" y="754953"/>
                    </a:cubicBezTo>
                    <a:lnTo>
                      <a:pt x="1051241" y="219271"/>
                    </a:lnTo>
                    <a:cubicBezTo>
                      <a:pt x="1051129" y="135866"/>
                      <a:pt x="983574" y="68267"/>
                      <a:pt x="900169" y="68097"/>
                    </a:cubicBezTo>
                    <a:lnTo>
                      <a:pt x="219203" y="68097"/>
                    </a:lnTo>
                    <a:cubicBezTo>
                      <a:pt x="135744" y="68192"/>
                      <a:pt x="68107" y="135812"/>
                      <a:pt x="67994" y="219271"/>
                    </a:cubicBezTo>
                    <a:lnTo>
                      <a:pt x="67994" y="755123"/>
                    </a:lnTo>
                    <a:cubicBezTo>
                      <a:pt x="68165" y="827782"/>
                      <a:pt x="127102" y="886601"/>
                      <a:pt x="199761" y="886618"/>
                    </a:cubicBezTo>
                    <a:lnTo>
                      <a:pt x="264113" y="886618"/>
                    </a:lnTo>
                    <a:cubicBezTo>
                      <a:pt x="282918" y="886618"/>
                      <a:pt x="298161" y="901861"/>
                      <a:pt x="298161" y="920666"/>
                    </a:cubicBezTo>
                    <a:cubicBezTo>
                      <a:pt x="298161" y="939471"/>
                      <a:pt x="282918" y="954714"/>
                      <a:pt x="264113" y="954714"/>
                    </a:cubicBezTo>
                    <a:lnTo>
                      <a:pt x="199761" y="954714"/>
                    </a:lnTo>
                    <a:cubicBezTo>
                      <a:pt x="89482" y="954602"/>
                      <a:pt x="112" y="865232"/>
                      <a:pt x="0" y="754953"/>
                    </a:cubicBezTo>
                    <a:lnTo>
                      <a:pt x="0" y="219271"/>
                    </a:lnTo>
                    <a:cubicBezTo>
                      <a:pt x="150" y="98260"/>
                      <a:pt x="98192" y="187"/>
                      <a:pt x="219203" y="0"/>
                    </a:cubicBezTo>
                    <a:lnTo>
                      <a:pt x="900169" y="0"/>
                    </a:lnTo>
                    <a:cubicBezTo>
                      <a:pt x="1021221" y="133"/>
                      <a:pt x="1119324" y="98219"/>
                      <a:pt x="1119474" y="219271"/>
                    </a:cubicBezTo>
                    <a:lnTo>
                      <a:pt x="1119474" y="755123"/>
                    </a:lnTo>
                    <a:cubicBezTo>
                      <a:pt x="1119266" y="865375"/>
                      <a:pt x="1029862" y="954656"/>
                      <a:pt x="919610" y="954714"/>
                    </a:cubicBezTo>
                    <a:close/>
                  </a:path>
                </a:pathLst>
              </a:custGeom>
              <a:solidFill>
                <a:schemeClr val="tx2"/>
              </a:solidFill>
              <a:ln w="339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7" name="Freeform: Shape 16">
                <a:extLst>
                  <a:ext uri="{FF2B5EF4-FFF2-40B4-BE49-F238E27FC236}">
                    <a16:creationId xmlns:a16="http://schemas.microsoft.com/office/drawing/2014/main" id="{F3985F94-0D67-4E78-8635-725CB0763EFC}"/>
                  </a:ext>
                </a:extLst>
              </p:cNvPr>
              <p:cNvSpPr/>
              <p:nvPr/>
            </p:nvSpPr>
            <p:spPr>
              <a:xfrm>
                <a:off x="3313974" y="3634994"/>
                <a:ext cx="360026" cy="1289545"/>
              </a:xfrm>
              <a:custGeom>
                <a:avLst/>
                <a:gdLst>
                  <a:gd name="connsiteX0" fmla="*/ 180013 w 360026"/>
                  <a:gd name="connsiteY0" fmla="*/ 1289545 h 1289545"/>
                  <a:gd name="connsiteX1" fmla="*/ 0 w 360026"/>
                  <a:gd name="connsiteY1" fmla="*/ 1109532 h 1289545"/>
                  <a:gd name="connsiteX2" fmla="*/ 0 w 360026"/>
                  <a:gd name="connsiteY2" fmla="*/ 542185 h 1289545"/>
                  <a:gd name="connsiteX3" fmla="*/ 34048 w 360026"/>
                  <a:gd name="connsiteY3" fmla="*/ 508137 h 1289545"/>
                  <a:gd name="connsiteX4" fmla="*/ 68097 w 360026"/>
                  <a:gd name="connsiteY4" fmla="*/ 542185 h 1289545"/>
                  <a:gd name="connsiteX5" fmla="*/ 68097 w 360026"/>
                  <a:gd name="connsiteY5" fmla="*/ 1109532 h 1289545"/>
                  <a:gd name="connsiteX6" fmla="*/ 180013 w 360026"/>
                  <a:gd name="connsiteY6" fmla="*/ 1221449 h 1289545"/>
                  <a:gd name="connsiteX7" fmla="*/ 291930 w 360026"/>
                  <a:gd name="connsiteY7" fmla="*/ 1109532 h 1289545"/>
                  <a:gd name="connsiteX8" fmla="*/ 291930 w 360026"/>
                  <a:gd name="connsiteY8" fmla="*/ 34048 h 1289545"/>
                  <a:gd name="connsiteX9" fmla="*/ 325978 w 360026"/>
                  <a:gd name="connsiteY9" fmla="*/ 0 h 1289545"/>
                  <a:gd name="connsiteX10" fmla="*/ 360027 w 360026"/>
                  <a:gd name="connsiteY10" fmla="*/ 34048 h 1289545"/>
                  <a:gd name="connsiteX11" fmla="*/ 360027 w 360026"/>
                  <a:gd name="connsiteY11" fmla="*/ 1109532 h 1289545"/>
                  <a:gd name="connsiteX12" fmla="*/ 180013 w 360026"/>
                  <a:gd name="connsiteY12" fmla="*/ 1289545 h 128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0026" h="1289545">
                    <a:moveTo>
                      <a:pt x="180013" y="1289545"/>
                    </a:moveTo>
                    <a:cubicBezTo>
                      <a:pt x="80640" y="1289433"/>
                      <a:pt x="112" y="1208905"/>
                      <a:pt x="0" y="1109532"/>
                    </a:cubicBezTo>
                    <a:lnTo>
                      <a:pt x="0" y="542185"/>
                    </a:lnTo>
                    <a:cubicBezTo>
                      <a:pt x="0" y="523380"/>
                      <a:pt x="15243" y="508137"/>
                      <a:pt x="34048" y="508137"/>
                    </a:cubicBezTo>
                    <a:cubicBezTo>
                      <a:pt x="52853" y="508137"/>
                      <a:pt x="68097" y="523380"/>
                      <a:pt x="68097" y="542185"/>
                    </a:cubicBezTo>
                    <a:lnTo>
                      <a:pt x="68097" y="1109532"/>
                    </a:lnTo>
                    <a:cubicBezTo>
                      <a:pt x="68097" y="1171343"/>
                      <a:pt x="118202" y="1221449"/>
                      <a:pt x="180013" y="1221449"/>
                    </a:cubicBezTo>
                    <a:cubicBezTo>
                      <a:pt x="241825" y="1221449"/>
                      <a:pt x="291930" y="1171343"/>
                      <a:pt x="291930" y="1109532"/>
                    </a:cubicBezTo>
                    <a:lnTo>
                      <a:pt x="291930" y="34048"/>
                    </a:lnTo>
                    <a:cubicBezTo>
                      <a:pt x="291930" y="15243"/>
                      <a:pt x="307174" y="0"/>
                      <a:pt x="325978" y="0"/>
                    </a:cubicBezTo>
                    <a:cubicBezTo>
                      <a:pt x="344783" y="0"/>
                      <a:pt x="360027" y="15243"/>
                      <a:pt x="360027" y="34048"/>
                    </a:cubicBezTo>
                    <a:lnTo>
                      <a:pt x="360027" y="1109532"/>
                    </a:lnTo>
                    <a:cubicBezTo>
                      <a:pt x="359914" y="1208905"/>
                      <a:pt x="279387" y="1289433"/>
                      <a:pt x="180013" y="1289545"/>
                    </a:cubicBezTo>
                    <a:close/>
                  </a:path>
                </a:pathLst>
              </a:custGeom>
              <a:solidFill>
                <a:schemeClr val="tx2"/>
              </a:solidFill>
              <a:ln w="339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 name="Freeform: Shape 17">
                <a:extLst>
                  <a:ext uri="{FF2B5EF4-FFF2-40B4-BE49-F238E27FC236}">
                    <a16:creationId xmlns:a16="http://schemas.microsoft.com/office/drawing/2014/main" id="{9B92E8E7-E1B3-471D-A54E-1821A73EE388}"/>
                  </a:ext>
                </a:extLst>
              </p:cNvPr>
              <p:cNvSpPr/>
              <p:nvPr/>
            </p:nvSpPr>
            <p:spPr>
              <a:xfrm>
                <a:off x="3022044" y="3634994"/>
                <a:ext cx="360026" cy="1289545"/>
              </a:xfrm>
              <a:custGeom>
                <a:avLst/>
                <a:gdLst>
                  <a:gd name="connsiteX0" fmla="*/ 180013 w 360026"/>
                  <a:gd name="connsiteY0" fmla="*/ 1289545 h 1289545"/>
                  <a:gd name="connsiteX1" fmla="*/ 0 w 360026"/>
                  <a:gd name="connsiteY1" fmla="*/ 1109532 h 1289545"/>
                  <a:gd name="connsiteX2" fmla="*/ 0 w 360026"/>
                  <a:gd name="connsiteY2" fmla="*/ 34048 h 1289545"/>
                  <a:gd name="connsiteX3" fmla="*/ 34048 w 360026"/>
                  <a:gd name="connsiteY3" fmla="*/ 0 h 1289545"/>
                  <a:gd name="connsiteX4" fmla="*/ 68097 w 360026"/>
                  <a:gd name="connsiteY4" fmla="*/ 34048 h 1289545"/>
                  <a:gd name="connsiteX5" fmla="*/ 68097 w 360026"/>
                  <a:gd name="connsiteY5" fmla="*/ 1109532 h 1289545"/>
                  <a:gd name="connsiteX6" fmla="*/ 180013 w 360026"/>
                  <a:gd name="connsiteY6" fmla="*/ 1221449 h 1289545"/>
                  <a:gd name="connsiteX7" fmla="*/ 291930 w 360026"/>
                  <a:gd name="connsiteY7" fmla="*/ 1109532 h 1289545"/>
                  <a:gd name="connsiteX8" fmla="*/ 291930 w 360026"/>
                  <a:gd name="connsiteY8" fmla="*/ 542185 h 1289545"/>
                  <a:gd name="connsiteX9" fmla="*/ 325978 w 360026"/>
                  <a:gd name="connsiteY9" fmla="*/ 508137 h 1289545"/>
                  <a:gd name="connsiteX10" fmla="*/ 360027 w 360026"/>
                  <a:gd name="connsiteY10" fmla="*/ 542185 h 1289545"/>
                  <a:gd name="connsiteX11" fmla="*/ 360027 w 360026"/>
                  <a:gd name="connsiteY11" fmla="*/ 1109532 h 1289545"/>
                  <a:gd name="connsiteX12" fmla="*/ 180013 w 360026"/>
                  <a:gd name="connsiteY12" fmla="*/ 1289545 h 128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0026" h="1289545">
                    <a:moveTo>
                      <a:pt x="180013" y="1289545"/>
                    </a:moveTo>
                    <a:cubicBezTo>
                      <a:pt x="80640" y="1289433"/>
                      <a:pt x="112" y="1208905"/>
                      <a:pt x="0" y="1109532"/>
                    </a:cubicBezTo>
                    <a:lnTo>
                      <a:pt x="0" y="34048"/>
                    </a:lnTo>
                    <a:cubicBezTo>
                      <a:pt x="0" y="15243"/>
                      <a:pt x="15243" y="0"/>
                      <a:pt x="34048" y="0"/>
                    </a:cubicBezTo>
                    <a:cubicBezTo>
                      <a:pt x="52853" y="0"/>
                      <a:pt x="68097" y="15243"/>
                      <a:pt x="68097" y="34048"/>
                    </a:cubicBezTo>
                    <a:lnTo>
                      <a:pt x="68097" y="1109532"/>
                    </a:lnTo>
                    <a:cubicBezTo>
                      <a:pt x="68097" y="1171343"/>
                      <a:pt x="118202" y="1221449"/>
                      <a:pt x="180013" y="1221449"/>
                    </a:cubicBezTo>
                    <a:cubicBezTo>
                      <a:pt x="241825" y="1221449"/>
                      <a:pt x="291930" y="1171343"/>
                      <a:pt x="291930" y="1109532"/>
                    </a:cubicBezTo>
                    <a:lnTo>
                      <a:pt x="291930" y="542185"/>
                    </a:lnTo>
                    <a:cubicBezTo>
                      <a:pt x="291930" y="523380"/>
                      <a:pt x="307174" y="508137"/>
                      <a:pt x="325978" y="508137"/>
                    </a:cubicBezTo>
                    <a:cubicBezTo>
                      <a:pt x="344783" y="508137"/>
                      <a:pt x="360027" y="523380"/>
                      <a:pt x="360027" y="542185"/>
                    </a:cubicBezTo>
                    <a:lnTo>
                      <a:pt x="360027" y="1109532"/>
                    </a:lnTo>
                    <a:cubicBezTo>
                      <a:pt x="359914" y="1208905"/>
                      <a:pt x="279387" y="1289433"/>
                      <a:pt x="180013" y="1289545"/>
                    </a:cubicBezTo>
                    <a:close/>
                  </a:path>
                </a:pathLst>
              </a:custGeom>
              <a:solidFill>
                <a:schemeClr val="tx2"/>
              </a:solidFill>
              <a:ln w="339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grpSp>
        <p:nvGrpSpPr>
          <p:cNvPr id="4" name="Group 3">
            <a:extLst>
              <a:ext uri="{FF2B5EF4-FFF2-40B4-BE49-F238E27FC236}">
                <a16:creationId xmlns:a16="http://schemas.microsoft.com/office/drawing/2014/main" id="{14CD67F9-13F4-8CDC-B282-E9A7BB0EB807}"/>
              </a:ext>
            </a:extLst>
          </p:cNvPr>
          <p:cNvGrpSpPr/>
          <p:nvPr/>
        </p:nvGrpSpPr>
        <p:grpSpPr>
          <a:xfrm>
            <a:off x="4354013" y="2341388"/>
            <a:ext cx="7244916" cy="3768057"/>
            <a:chOff x="4354013" y="2341388"/>
            <a:chExt cx="7244916" cy="3768057"/>
          </a:xfrm>
        </p:grpSpPr>
        <p:sp>
          <p:nvSpPr>
            <p:cNvPr id="470" name="Freeform: Shape 469">
              <a:extLst>
                <a:ext uri="{FF2B5EF4-FFF2-40B4-BE49-F238E27FC236}">
                  <a16:creationId xmlns:a16="http://schemas.microsoft.com/office/drawing/2014/main" id="{E8C91415-350E-4C95-9BEE-3A886708542A}"/>
                </a:ext>
              </a:extLst>
            </p:cNvPr>
            <p:cNvSpPr/>
            <p:nvPr/>
          </p:nvSpPr>
          <p:spPr>
            <a:xfrm flipH="1" flipV="1">
              <a:off x="6673008" y="3629772"/>
              <a:ext cx="1620537" cy="1234991"/>
            </a:xfrm>
            <a:custGeom>
              <a:avLst/>
              <a:gdLst>
                <a:gd name="connsiteX0" fmla="*/ 0 w 2000250"/>
                <a:gd name="connsiteY0" fmla="*/ 0 h 1676400"/>
                <a:gd name="connsiteX1" fmla="*/ 1285875 w 2000250"/>
                <a:gd name="connsiteY1" fmla="*/ 1390650 h 1676400"/>
                <a:gd name="connsiteX2" fmla="*/ 2000250 w 2000250"/>
                <a:gd name="connsiteY2" fmla="*/ 1676400 h 1676400"/>
                <a:gd name="connsiteX0" fmla="*/ 0 w 2000250"/>
                <a:gd name="connsiteY0" fmla="*/ 0 h 1676400"/>
                <a:gd name="connsiteX1" fmla="*/ 1285875 w 2000250"/>
                <a:gd name="connsiteY1" fmla="*/ 1390650 h 1676400"/>
                <a:gd name="connsiteX2" fmla="*/ 2000250 w 2000250"/>
                <a:gd name="connsiteY2" fmla="*/ 1676400 h 1676400"/>
              </a:gdLst>
              <a:ahLst/>
              <a:cxnLst>
                <a:cxn ang="0">
                  <a:pos x="connsiteX0" y="connsiteY0"/>
                </a:cxn>
                <a:cxn ang="0">
                  <a:pos x="connsiteX1" y="connsiteY1"/>
                </a:cxn>
                <a:cxn ang="0">
                  <a:pos x="connsiteX2" y="connsiteY2"/>
                </a:cxn>
              </a:cxnLst>
              <a:rect l="l" t="t" r="r" b="b"/>
              <a:pathLst>
                <a:path w="2000250" h="1676400">
                  <a:moveTo>
                    <a:pt x="0" y="0"/>
                  </a:moveTo>
                  <a:cubicBezTo>
                    <a:pt x="561975" y="22225"/>
                    <a:pt x="952500" y="1111250"/>
                    <a:pt x="1285875" y="1390650"/>
                  </a:cubicBezTo>
                  <a:cubicBezTo>
                    <a:pt x="1619250" y="1670050"/>
                    <a:pt x="1809750" y="1673225"/>
                    <a:pt x="2000250" y="1676400"/>
                  </a:cubicBezTo>
                </a:path>
              </a:pathLst>
            </a:custGeom>
            <a:ln w="76200">
              <a:solidFill>
                <a:schemeClr val="accent3">
                  <a:lumMod val="40000"/>
                  <a:lumOff val="60000"/>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n-ea"/>
                <a:cs typeface="+mn-cs"/>
              </a:endParaRPr>
            </a:p>
          </p:txBody>
        </p:sp>
        <p:sp>
          <p:nvSpPr>
            <p:cNvPr id="476" name="Freeform: Shape 475">
              <a:extLst>
                <a:ext uri="{FF2B5EF4-FFF2-40B4-BE49-F238E27FC236}">
                  <a16:creationId xmlns:a16="http://schemas.microsoft.com/office/drawing/2014/main" id="{6D0F1F8D-93BF-4BA7-BF08-FF8F0AA90FA2}"/>
                </a:ext>
              </a:extLst>
            </p:cNvPr>
            <p:cNvSpPr/>
            <p:nvPr/>
          </p:nvSpPr>
          <p:spPr>
            <a:xfrm flipV="1">
              <a:off x="6754920" y="2610006"/>
              <a:ext cx="1620537" cy="741429"/>
            </a:xfrm>
            <a:custGeom>
              <a:avLst/>
              <a:gdLst>
                <a:gd name="connsiteX0" fmla="*/ 0 w 2000250"/>
                <a:gd name="connsiteY0" fmla="*/ 0 h 1676400"/>
                <a:gd name="connsiteX1" fmla="*/ 1285875 w 2000250"/>
                <a:gd name="connsiteY1" fmla="*/ 1390650 h 1676400"/>
                <a:gd name="connsiteX2" fmla="*/ 2000250 w 2000250"/>
                <a:gd name="connsiteY2" fmla="*/ 1676400 h 1676400"/>
                <a:gd name="connsiteX0" fmla="*/ 0 w 2000250"/>
                <a:gd name="connsiteY0" fmla="*/ 0 h 1676400"/>
                <a:gd name="connsiteX1" fmla="*/ 1285875 w 2000250"/>
                <a:gd name="connsiteY1" fmla="*/ 1390650 h 1676400"/>
                <a:gd name="connsiteX2" fmla="*/ 2000250 w 2000250"/>
                <a:gd name="connsiteY2" fmla="*/ 1676400 h 1676400"/>
              </a:gdLst>
              <a:ahLst/>
              <a:cxnLst>
                <a:cxn ang="0">
                  <a:pos x="connsiteX0" y="connsiteY0"/>
                </a:cxn>
                <a:cxn ang="0">
                  <a:pos x="connsiteX1" y="connsiteY1"/>
                </a:cxn>
                <a:cxn ang="0">
                  <a:pos x="connsiteX2" y="connsiteY2"/>
                </a:cxn>
              </a:cxnLst>
              <a:rect l="l" t="t" r="r" b="b"/>
              <a:pathLst>
                <a:path w="2000250" h="1676400">
                  <a:moveTo>
                    <a:pt x="0" y="0"/>
                  </a:moveTo>
                  <a:cubicBezTo>
                    <a:pt x="561975" y="22225"/>
                    <a:pt x="952500" y="1111250"/>
                    <a:pt x="1285875" y="1390650"/>
                  </a:cubicBezTo>
                  <a:cubicBezTo>
                    <a:pt x="1619250" y="1670050"/>
                    <a:pt x="1809750" y="1673225"/>
                    <a:pt x="2000250" y="1676400"/>
                  </a:cubicBezTo>
                </a:path>
              </a:pathLst>
            </a:custGeom>
            <a:ln w="76200">
              <a:solidFill>
                <a:schemeClr val="accent3">
                  <a:lumMod val="40000"/>
                  <a:lumOff val="60000"/>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n-ea"/>
                <a:cs typeface="+mn-cs"/>
              </a:endParaRPr>
            </a:p>
          </p:txBody>
        </p:sp>
        <p:sp>
          <p:nvSpPr>
            <p:cNvPr id="477" name="Freeform: Shape 476">
              <a:extLst>
                <a:ext uri="{FF2B5EF4-FFF2-40B4-BE49-F238E27FC236}">
                  <a16:creationId xmlns:a16="http://schemas.microsoft.com/office/drawing/2014/main" id="{CF8CF2A5-2E82-48F9-97F1-5E6A3138361C}"/>
                </a:ext>
              </a:extLst>
            </p:cNvPr>
            <p:cNvSpPr/>
            <p:nvPr/>
          </p:nvSpPr>
          <p:spPr>
            <a:xfrm>
              <a:off x="6657255" y="3496641"/>
              <a:ext cx="1668280" cy="854434"/>
            </a:xfrm>
            <a:custGeom>
              <a:avLst/>
              <a:gdLst>
                <a:gd name="connsiteX0" fmla="*/ 0 w 2000250"/>
                <a:gd name="connsiteY0" fmla="*/ 0 h 1676400"/>
                <a:gd name="connsiteX1" fmla="*/ 1285875 w 2000250"/>
                <a:gd name="connsiteY1" fmla="*/ 1390650 h 1676400"/>
                <a:gd name="connsiteX2" fmla="*/ 2000250 w 2000250"/>
                <a:gd name="connsiteY2" fmla="*/ 1676400 h 1676400"/>
                <a:gd name="connsiteX0" fmla="*/ 0 w 2000250"/>
                <a:gd name="connsiteY0" fmla="*/ 0 h 1676400"/>
                <a:gd name="connsiteX1" fmla="*/ 1285875 w 2000250"/>
                <a:gd name="connsiteY1" fmla="*/ 1390650 h 1676400"/>
                <a:gd name="connsiteX2" fmla="*/ 2000250 w 2000250"/>
                <a:gd name="connsiteY2" fmla="*/ 1676400 h 1676400"/>
              </a:gdLst>
              <a:ahLst/>
              <a:cxnLst>
                <a:cxn ang="0">
                  <a:pos x="connsiteX0" y="connsiteY0"/>
                </a:cxn>
                <a:cxn ang="0">
                  <a:pos x="connsiteX1" y="connsiteY1"/>
                </a:cxn>
                <a:cxn ang="0">
                  <a:pos x="connsiteX2" y="connsiteY2"/>
                </a:cxn>
              </a:cxnLst>
              <a:rect l="l" t="t" r="r" b="b"/>
              <a:pathLst>
                <a:path w="2000250" h="1676400">
                  <a:moveTo>
                    <a:pt x="0" y="0"/>
                  </a:moveTo>
                  <a:cubicBezTo>
                    <a:pt x="561975" y="22225"/>
                    <a:pt x="952500" y="1111250"/>
                    <a:pt x="1285875" y="1390650"/>
                  </a:cubicBezTo>
                  <a:cubicBezTo>
                    <a:pt x="1619250" y="1670050"/>
                    <a:pt x="1809750" y="1673225"/>
                    <a:pt x="2000250" y="1676400"/>
                  </a:cubicBezTo>
                </a:path>
              </a:pathLst>
            </a:custGeom>
            <a:ln w="127000">
              <a:solidFill>
                <a:schemeClr val="accent3">
                  <a:lumMod val="40000"/>
                  <a:lumOff val="60000"/>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n-ea"/>
                <a:cs typeface="+mn-cs"/>
              </a:endParaRPr>
            </a:p>
          </p:txBody>
        </p:sp>
        <p:sp>
          <p:nvSpPr>
            <p:cNvPr id="478" name="Freeform: Shape 477">
              <a:extLst>
                <a:ext uri="{FF2B5EF4-FFF2-40B4-BE49-F238E27FC236}">
                  <a16:creationId xmlns:a16="http://schemas.microsoft.com/office/drawing/2014/main" id="{C17A2D81-FE47-48DB-89AE-D8B1C2AA0140}"/>
                </a:ext>
              </a:extLst>
            </p:cNvPr>
            <p:cNvSpPr/>
            <p:nvPr/>
          </p:nvSpPr>
          <p:spPr>
            <a:xfrm flipV="1">
              <a:off x="6657516" y="3242744"/>
              <a:ext cx="1841258" cy="854850"/>
            </a:xfrm>
            <a:custGeom>
              <a:avLst/>
              <a:gdLst>
                <a:gd name="connsiteX0" fmla="*/ 0 w 2000250"/>
                <a:gd name="connsiteY0" fmla="*/ 0 h 1676400"/>
                <a:gd name="connsiteX1" fmla="*/ 1285875 w 2000250"/>
                <a:gd name="connsiteY1" fmla="*/ 1390650 h 1676400"/>
                <a:gd name="connsiteX2" fmla="*/ 2000250 w 2000250"/>
                <a:gd name="connsiteY2" fmla="*/ 1676400 h 1676400"/>
                <a:gd name="connsiteX0" fmla="*/ 0 w 2000250"/>
                <a:gd name="connsiteY0" fmla="*/ 0 h 1676400"/>
                <a:gd name="connsiteX1" fmla="*/ 1285875 w 2000250"/>
                <a:gd name="connsiteY1" fmla="*/ 1390650 h 1676400"/>
                <a:gd name="connsiteX2" fmla="*/ 2000250 w 2000250"/>
                <a:gd name="connsiteY2" fmla="*/ 1676400 h 1676400"/>
              </a:gdLst>
              <a:ahLst/>
              <a:cxnLst>
                <a:cxn ang="0">
                  <a:pos x="connsiteX0" y="connsiteY0"/>
                </a:cxn>
                <a:cxn ang="0">
                  <a:pos x="connsiteX1" y="connsiteY1"/>
                </a:cxn>
                <a:cxn ang="0">
                  <a:pos x="connsiteX2" y="connsiteY2"/>
                </a:cxn>
              </a:cxnLst>
              <a:rect l="l" t="t" r="r" b="b"/>
              <a:pathLst>
                <a:path w="2000250" h="1676400">
                  <a:moveTo>
                    <a:pt x="0" y="0"/>
                  </a:moveTo>
                  <a:cubicBezTo>
                    <a:pt x="561975" y="22225"/>
                    <a:pt x="952500" y="1111250"/>
                    <a:pt x="1285875" y="1390650"/>
                  </a:cubicBezTo>
                  <a:cubicBezTo>
                    <a:pt x="1619250" y="1670050"/>
                    <a:pt x="1809750" y="1673225"/>
                    <a:pt x="2000250" y="1676400"/>
                  </a:cubicBezTo>
                </a:path>
              </a:pathLst>
            </a:custGeom>
            <a:ln w="254000">
              <a:solidFill>
                <a:schemeClr val="accent3">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n-ea"/>
                <a:cs typeface="+mn-cs"/>
              </a:endParaRPr>
            </a:p>
          </p:txBody>
        </p:sp>
        <p:sp>
          <p:nvSpPr>
            <p:cNvPr id="479" name="Freeform: Shape 478">
              <a:extLst>
                <a:ext uri="{FF2B5EF4-FFF2-40B4-BE49-F238E27FC236}">
                  <a16:creationId xmlns:a16="http://schemas.microsoft.com/office/drawing/2014/main" id="{D13157ED-A961-40BF-ADCE-21EE3D978594}"/>
                </a:ext>
              </a:extLst>
            </p:cNvPr>
            <p:cNvSpPr/>
            <p:nvPr/>
          </p:nvSpPr>
          <p:spPr>
            <a:xfrm>
              <a:off x="6624983" y="4098018"/>
              <a:ext cx="1824078" cy="1009148"/>
            </a:xfrm>
            <a:custGeom>
              <a:avLst/>
              <a:gdLst>
                <a:gd name="connsiteX0" fmla="*/ 0 w 2000250"/>
                <a:gd name="connsiteY0" fmla="*/ 0 h 1676400"/>
                <a:gd name="connsiteX1" fmla="*/ 1285875 w 2000250"/>
                <a:gd name="connsiteY1" fmla="*/ 1390650 h 1676400"/>
                <a:gd name="connsiteX2" fmla="*/ 2000250 w 2000250"/>
                <a:gd name="connsiteY2" fmla="*/ 1676400 h 1676400"/>
                <a:gd name="connsiteX0" fmla="*/ 0 w 2000250"/>
                <a:gd name="connsiteY0" fmla="*/ 0 h 1676400"/>
                <a:gd name="connsiteX1" fmla="*/ 1285875 w 2000250"/>
                <a:gd name="connsiteY1" fmla="*/ 1390650 h 1676400"/>
                <a:gd name="connsiteX2" fmla="*/ 2000250 w 2000250"/>
                <a:gd name="connsiteY2" fmla="*/ 1676400 h 1676400"/>
              </a:gdLst>
              <a:ahLst/>
              <a:cxnLst>
                <a:cxn ang="0">
                  <a:pos x="connsiteX0" y="connsiteY0"/>
                </a:cxn>
                <a:cxn ang="0">
                  <a:pos x="connsiteX1" y="connsiteY1"/>
                </a:cxn>
                <a:cxn ang="0">
                  <a:pos x="connsiteX2" y="connsiteY2"/>
                </a:cxn>
              </a:cxnLst>
              <a:rect l="l" t="t" r="r" b="b"/>
              <a:pathLst>
                <a:path w="2000250" h="1676400">
                  <a:moveTo>
                    <a:pt x="0" y="0"/>
                  </a:moveTo>
                  <a:cubicBezTo>
                    <a:pt x="561975" y="22225"/>
                    <a:pt x="952500" y="1111250"/>
                    <a:pt x="1285875" y="1390650"/>
                  </a:cubicBezTo>
                  <a:cubicBezTo>
                    <a:pt x="1619250" y="1670050"/>
                    <a:pt x="1809750" y="1673225"/>
                    <a:pt x="2000250" y="1676400"/>
                  </a:cubicBezTo>
                </a:path>
              </a:pathLst>
            </a:custGeom>
            <a:ln w="254000">
              <a:solidFill>
                <a:schemeClr val="accent3">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n-ea"/>
                <a:cs typeface="+mn-cs"/>
              </a:endParaRPr>
            </a:p>
          </p:txBody>
        </p:sp>
        <p:sp>
          <p:nvSpPr>
            <p:cNvPr id="480" name="Freeform: Shape 479">
              <a:extLst>
                <a:ext uri="{FF2B5EF4-FFF2-40B4-BE49-F238E27FC236}">
                  <a16:creationId xmlns:a16="http://schemas.microsoft.com/office/drawing/2014/main" id="{3F637DF0-43B4-4957-9EF3-CF4F305614D3}"/>
                </a:ext>
              </a:extLst>
            </p:cNvPr>
            <p:cNvSpPr/>
            <p:nvPr/>
          </p:nvSpPr>
          <p:spPr>
            <a:xfrm flipV="1">
              <a:off x="6732478" y="4052187"/>
              <a:ext cx="1646965" cy="1082162"/>
            </a:xfrm>
            <a:custGeom>
              <a:avLst/>
              <a:gdLst>
                <a:gd name="connsiteX0" fmla="*/ 0 w 2000250"/>
                <a:gd name="connsiteY0" fmla="*/ 0 h 1676400"/>
                <a:gd name="connsiteX1" fmla="*/ 1285875 w 2000250"/>
                <a:gd name="connsiteY1" fmla="*/ 1390650 h 1676400"/>
                <a:gd name="connsiteX2" fmla="*/ 2000250 w 2000250"/>
                <a:gd name="connsiteY2" fmla="*/ 1676400 h 1676400"/>
                <a:gd name="connsiteX0" fmla="*/ 0 w 2000250"/>
                <a:gd name="connsiteY0" fmla="*/ 0 h 1676400"/>
                <a:gd name="connsiteX1" fmla="*/ 1285875 w 2000250"/>
                <a:gd name="connsiteY1" fmla="*/ 1390650 h 1676400"/>
                <a:gd name="connsiteX2" fmla="*/ 2000250 w 2000250"/>
                <a:gd name="connsiteY2" fmla="*/ 1676400 h 1676400"/>
              </a:gdLst>
              <a:ahLst/>
              <a:cxnLst>
                <a:cxn ang="0">
                  <a:pos x="connsiteX0" y="connsiteY0"/>
                </a:cxn>
                <a:cxn ang="0">
                  <a:pos x="connsiteX1" y="connsiteY1"/>
                </a:cxn>
                <a:cxn ang="0">
                  <a:pos x="connsiteX2" y="connsiteY2"/>
                </a:cxn>
              </a:cxnLst>
              <a:rect l="l" t="t" r="r" b="b"/>
              <a:pathLst>
                <a:path w="2000250" h="1676400">
                  <a:moveTo>
                    <a:pt x="0" y="0"/>
                  </a:moveTo>
                  <a:cubicBezTo>
                    <a:pt x="561975" y="22225"/>
                    <a:pt x="952500" y="1111250"/>
                    <a:pt x="1285875" y="1390650"/>
                  </a:cubicBezTo>
                  <a:cubicBezTo>
                    <a:pt x="1619250" y="1670050"/>
                    <a:pt x="1809750" y="1673225"/>
                    <a:pt x="2000250" y="1676400"/>
                  </a:cubicBezTo>
                </a:path>
              </a:pathLst>
            </a:custGeom>
            <a:ln w="254000">
              <a:solidFill>
                <a:schemeClr val="accent4">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n-ea"/>
                <a:cs typeface="+mn-cs"/>
              </a:endParaRPr>
            </a:p>
          </p:txBody>
        </p:sp>
        <p:sp>
          <p:nvSpPr>
            <p:cNvPr id="481" name="Freeform: Shape 480">
              <a:extLst>
                <a:ext uri="{FF2B5EF4-FFF2-40B4-BE49-F238E27FC236}">
                  <a16:creationId xmlns:a16="http://schemas.microsoft.com/office/drawing/2014/main" id="{E55055DB-A128-412A-BA20-01AAD8C98D2A}"/>
                </a:ext>
              </a:extLst>
            </p:cNvPr>
            <p:cNvSpPr/>
            <p:nvPr/>
          </p:nvSpPr>
          <p:spPr>
            <a:xfrm flipV="1">
              <a:off x="6545193" y="2891591"/>
              <a:ext cx="1920308" cy="1795211"/>
            </a:xfrm>
            <a:custGeom>
              <a:avLst/>
              <a:gdLst>
                <a:gd name="connsiteX0" fmla="*/ 0 w 2000250"/>
                <a:gd name="connsiteY0" fmla="*/ 0 h 1676400"/>
                <a:gd name="connsiteX1" fmla="*/ 1285875 w 2000250"/>
                <a:gd name="connsiteY1" fmla="*/ 1390650 h 1676400"/>
                <a:gd name="connsiteX2" fmla="*/ 2000250 w 2000250"/>
                <a:gd name="connsiteY2" fmla="*/ 1676400 h 1676400"/>
                <a:gd name="connsiteX0" fmla="*/ 0 w 2000250"/>
                <a:gd name="connsiteY0" fmla="*/ 0 h 1676400"/>
                <a:gd name="connsiteX1" fmla="*/ 1285875 w 2000250"/>
                <a:gd name="connsiteY1" fmla="*/ 1390650 h 1676400"/>
                <a:gd name="connsiteX2" fmla="*/ 2000250 w 2000250"/>
                <a:gd name="connsiteY2" fmla="*/ 1676400 h 1676400"/>
              </a:gdLst>
              <a:ahLst/>
              <a:cxnLst>
                <a:cxn ang="0">
                  <a:pos x="connsiteX0" y="connsiteY0"/>
                </a:cxn>
                <a:cxn ang="0">
                  <a:pos x="connsiteX1" y="connsiteY1"/>
                </a:cxn>
                <a:cxn ang="0">
                  <a:pos x="connsiteX2" y="connsiteY2"/>
                </a:cxn>
              </a:cxnLst>
              <a:rect l="l" t="t" r="r" b="b"/>
              <a:pathLst>
                <a:path w="2000250" h="1676400">
                  <a:moveTo>
                    <a:pt x="0" y="0"/>
                  </a:moveTo>
                  <a:cubicBezTo>
                    <a:pt x="561975" y="22225"/>
                    <a:pt x="952500" y="1111250"/>
                    <a:pt x="1285875" y="1390650"/>
                  </a:cubicBezTo>
                  <a:cubicBezTo>
                    <a:pt x="1619250" y="1670050"/>
                    <a:pt x="1809750" y="1673225"/>
                    <a:pt x="2000250" y="1676400"/>
                  </a:cubicBezTo>
                </a:path>
              </a:pathLst>
            </a:custGeom>
            <a:ln w="127000">
              <a:solidFill>
                <a:schemeClr val="accent4">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n-ea"/>
                <a:cs typeface="+mn-cs"/>
              </a:endParaRPr>
            </a:p>
          </p:txBody>
        </p:sp>
        <p:sp>
          <p:nvSpPr>
            <p:cNvPr id="482" name="Freeform: Shape 481">
              <a:extLst>
                <a:ext uri="{FF2B5EF4-FFF2-40B4-BE49-F238E27FC236}">
                  <a16:creationId xmlns:a16="http://schemas.microsoft.com/office/drawing/2014/main" id="{B64AD454-478A-4CF5-A071-5660F9C24F11}"/>
                </a:ext>
              </a:extLst>
            </p:cNvPr>
            <p:cNvSpPr/>
            <p:nvPr/>
          </p:nvSpPr>
          <p:spPr>
            <a:xfrm flipV="1">
              <a:off x="6707697" y="3641266"/>
              <a:ext cx="1671395" cy="1209083"/>
            </a:xfrm>
            <a:custGeom>
              <a:avLst/>
              <a:gdLst>
                <a:gd name="connsiteX0" fmla="*/ 0 w 2000250"/>
                <a:gd name="connsiteY0" fmla="*/ 0 h 1676400"/>
                <a:gd name="connsiteX1" fmla="*/ 1285875 w 2000250"/>
                <a:gd name="connsiteY1" fmla="*/ 1390650 h 1676400"/>
                <a:gd name="connsiteX2" fmla="*/ 2000250 w 2000250"/>
                <a:gd name="connsiteY2" fmla="*/ 1676400 h 1676400"/>
                <a:gd name="connsiteX0" fmla="*/ 0 w 2000250"/>
                <a:gd name="connsiteY0" fmla="*/ 0 h 1676400"/>
                <a:gd name="connsiteX1" fmla="*/ 1285875 w 2000250"/>
                <a:gd name="connsiteY1" fmla="*/ 1390650 h 1676400"/>
                <a:gd name="connsiteX2" fmla="*/ 2000250 w 2000250"/>
                <a:gd name="connsiteY2" fmla="*/ 1676400 h 1676400"/>
              </a:gdLst>
              <a:ahLst/>
              <a:cxnLst>
                <a:cxn ang="0">
                  <a:pos x="connsiteX0" y="connsiteY0"/>
                </a:cxn>
                <a:cxn ang="0">
                  <a:pos x="connsiteX1" y="connsiteY1"/>
                </a:cxn>
                <a:cxn ang="0">
                  <a:pos x="connsiteX2" y="connsiteY2"/>
                </a:cxn>
              </a:cxnLst>
              <a:rect l="l" t="t" r="r" b="b"/>
              <a:pathLst>
                <a:path w="2000250" h="1676400">
                  <a:moveTo>
                    <a:pt x="0" y="0"/>
                  </a:moveTo>
                  <a:cubicBezTo>
                    <a:pt x="561975" y="22225"/>
                    <a:pt x="952500" y="1111250"/>
                    <a:pt x="1285875" y="1390650"/>
                  </a:cubicBezTo>
                  <a:cubicBezTo>
                    <a:pt x="1619250" y="1670050"/>
                    <a:pt x="1809750" y="1673225"/>
                    <a:pt x="2000250" y="1676400"/>
                  </a:cubicBezTo>
                </a:path>
              </a:pathLst>
            </a:custGeom>
            <a:ln w="127000">
              <a:solidFill>
                <a:schemeClr val="accent4">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n-ea"/>
                <a:cs typeface="+mn-cs"/>
              </a:endParaRPr>
            </a:p>
          </p:txBody>
        </p:sp>
        <p:sp>
          <p:nvSpPr>
            <p:cNvPr id="483" name="Freeform: Shape 482">
              <a:extLst>
                <a:ext uri="{FF2B5EF4-FFF2-40B4-BE49-F238E27FC236}">
                  <a16:creationId xmlns:a16="http://schemas.microsoft.com/office/drawing/2014/main" id="{72D896E7-E75C-4B6C-92F9-A1E82DE72142}"/>
                </a:ext>
              </a:extLst>
            </p:cNvPr>
            <p:cNvSpPr/>
            <p:nvPr/>
          </p:nvSpPr>
          <p:spPr>
            <a:xfrm>
              <a:off x="6658523" y="2802665"/>
              <a:ext cx="1719388" cy="1475129"/>
            </a:xfrm>
            <a:custGeom>
              <a:avLst/>
              <a:gdLst>
                <a:gd name="connsiteX0" fmla="*/ 0 w 2000250"/>
                <a:gd name="connsiteY0" fmla="*/ 0 h 1676400"/>
                <a:gd name="connsiteX1" fmla="*/ 1285875 w 2000250"/>
                <a:gd name="connsiteY1" fmla="*/ 1390650 h 1676400"/>
                <a:gd name="connsiteX2" fmla="*/ 2000250 w 2000250"/>
                <a:gd name="connsiteY2" fmla="*/ 1676400 h 1676400"/>
                <a:gd name="connsiteX0" fmla="*/ 0 w 2000250"/>
                <a:gd name="connsiteY0" fmla="*/ 0 h 1676400"/>
                <a:gd name="connsiteX1" fmla="*/ 1285875 w 2000250"/>
                <a:gd name="connsiteY1" fmla="*/ 1390650 h 1676400"/>
                <a:gd name="connsiteX2" fmla="*/ 2000250 w 2000250"/>
                <a:gd name="connsiteY2" fmla="*/ 1676400 h 1676400"/>
              </a:gdLst>
              <a:ahLst/>
              <a:cxnLst>
                <a:cxn ang="0">
                  <a:pos x="connsiteX0" y="connsiteY0"/>
                </a:cxn>
                <a:cxn ang="0">
                  <a:pos x="connsiteX1" y="connsiteY1"/>
                </a:cxn>
                <a:cxn ang="0">
                  <a:pos x="connsiteX2" y="connsiteY2"/>
                </a:cxn>
              </a:cxnLst>
              <a:rect l="l" t="t" r="r" b="b"/>
              <a:pathLst>
                <a:path w="2000250" h="1676400">
                  <a:moveTo>
                    <a:pt x="0" y="0"/>
                  </a:moveTo>
                  <a:cubicBezTo>
                    <a:pt x="561975" y="22225"/>
                    <a:pt x="952500" y="1111250"/>
                    <a:pt x="1285875" y="1390650"/>
                  </a:cubicBezTo>
                  <a:cubicBezTo>
                    <a:pt x="1619250" y="1670050"/>
                    <a:pt x="1809750" y="1673225"/>
                    <a:pt x="2000250" y="1676400"/>
                  </a:cubicBezTo>
                </a:path>
              </a:pathLst>
            </a:custGeom>
            <a:ln w="127000">
              <a:solidFill>
                <a:schemeClr val="accent4">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n-ea"/>
                <a:cs typeface="+mn-cs"/>
              </a:endParaRPr>
            </a:p>
          </p:txBody>
        </p:sp>
        <p:cxnSp>
          <p:nvCxnSpPr>
            <p:cNvPr id="489" name="Straight Connector 488">
              <a:extLst>
                <a:ext uri="{FF2B5EF4-FFF2-40B4-BE49-F238E27FC236}">
                  <a16:creationId xmlns:a16="http://schemas.microsoft.com/office/drawing/2014/main" id="{2FE19BE4-3F06-48EB-B767-F7C1C3EA6DFC}"/>
                </a:ext>
              </a:extLst>
            </p:cNvPr>
            <p:cNvCxnSpPr/>
            <p:nvPr/>
          </p:nvCxnSpPr>
          <p:spPr>
            <a:xfrm>
              <a:off x="6465794" y="2891591"/>
              <a:ext cx="2071396" cy="0"/>
            </a:xfrm>
            <a:prstGeom prst="line">
              <a:avLst/>
            </a:prstGeom>
            <a:ln w="254000">
              <a:solidFill>
                <a:schemeClr val="accent4">
                  <a:alpha val="30000"/>
                </a:schemeClr>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a:extLst>
                <a:ext uri="{FF2B5EF4-FFF2-40B4-BE49-F238E27FC236}">
                  <a16:creationId xmlns:a16="http://schemas.microsoft.com/office/drawing/2014/main" id="{240E8C06-EF20-403C-9690-4814FFF6765B}"/>
                </a:ext>
              </a:extLst>
            </p:cNvPr>
            <p:cNvCxnSpPr/>
            <p:nvPr/>
          </p:nvCxnSpPr>
          <p:spPr>
            <a:xfrm>
              <a:off x="6465794" y="3555101"/>
              <a:ext cx="2071396" cy="0"/>
            </a:xfrm>
            <a:prstGeom prst="line">
              <a:avLst/>
            </a:prstGeom>
            <a:ln w="254000">
              <a:solidFill>
                <a:schemeClr val="accent3">
                  <a:lumMod val="40000"/>
                  <a:lumOff val="60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a16="http://schemas.microsoft.com/office/drawing/2014/main" id="{5D91241D-9BEF-4EA4-B5D7-F60539C31CEF}"/>
                </a:ext>
              </a:extLst>
            </p:cNvPr>
            <p:cNvCxnSpPr/>
            <p:nvPr/>
          </p:nvCxnSpPr>
          <p:spPr>
            <a:xfrm>
              <a:off x="6465794" y="4218611"/>
              <a:ext cx="2071396" cy="0"/>
            </a:xfrm>
            <a:prstGeom prst="line">
              <a:avLst/>
            </a:prstGeom>
            <a:ln w="254000">
              <a:solidFill>
                <a:schemeClr val="accent3">
                  <a:lumMod val="40000"/>
                  <a:lumOff val="60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a:extLst>
                <a:ext uri="{FF2B5EF4-FFF2-40B4-BE49-F238E27FC236}">
                  <a16:creationId xmlns:a16="http://schemas.microsoft.com/office/drawing/2014/main" id="{F6F02AC0-8208-448A-A4D1-06547A5BA722}"/>
                </a:ext>
              </a:extLst>
            </p:cNvPr>
            <p:cNvCxnSpPr/>
            <p:nvPr/>
          </p:nvCxnSpPr>
          <p:spPr>
            <a:xfrm>
              <a:off x="6465794" y="4882121"/>
              <a:ext cx="2071396" cy="0"/>
            </a:xfrm>
            <a:prstGeom prst="line">
              <a:avLst/>
            </a:prstGeom>
            <a:ln w="254000">
              <a:solidFill>
                <a:schemeClr val="accent4">
                  <a:alpha val="30000"/>
                </a:schemeClr>
              </a:solidFill>
            </a:ln>
          </p:spPr>
          <p:style>
            <a:lnRef idx="1">
              <a:schemeClr val="accent1"/>
            </a:lnRef>
            <a:fillRef idx="0">
              <a:schemeClr val="accent1"/>
            </a:fillRef>
            <a:effectRef idx="0">
              <a:schemeClr val="accent1"/>
            </a:effectRef>
            <a:fontRef idx="minor">
              <a:schemeClr val="tx1"/>
            </a:fontRef>
          </p:style>
        </p:cxnSp>
        <p:sp>
          <p:nvSpPr>
            <p:cNvPr id="493" name="Isosceles Triangle 492">
              <a:extLst>
                <a:ext uri="{FF2B5EF4-FFF2-40B4-BE49-F238E27FC236}">
                  <a16:creationId xmlns:a16="http://schemas.microsoft.com/office/drawing/2014/main" id="{80F62C17-EB0E-4916-A421-DD10313EB3DF}"/>
                </a:ext>
              </a:extLst>
            </p:cNvPr>
            <p:cNvSpPr/>
            <p:nvPr/>
          </p:nvSpPr>
          <p:spPr>
            <a:xfrm rot="5400000">
              <a:off x="8108211" y="3215341"/>
              <a:ext cx="227872" cy="123453"/>
            </a:xfrm>
            <a:prstGeom prst="triangle">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sp>
          <p:nvSpPr>
            <p:cNvPr id="494" name="Isosceles Triangle 493">
              <a:extLst>
                <a:ext uri="{FF2B5EF4-FFF2-40B4-BE49-F238E27FC236}">
                  <a16:creationId xmlns:a16="http://schemas.microsoft.com/office/drawing/2014/main" id="{092B36D7-51F5-4996-9697-B6893FCD4FAE}"/>
                </a:ext>
              </a:extLst>
            </p:cNvPr>
            <p:cNvSpPr/>
            <p:nvPr/>
          </p:nvSpPr>
          <p:spPr>
            <a:xfrm rot="5400000">
              <a:off x="8108211" y="2554223"/>
              <a:ext cx="227872" cy="123453"/>
            </a:xfrm>
            <a:prstGeom prst="triangle">
              <a:avLst/>
            </a:prstGeom>
            <a:solidFill>
              <a:schemeClr val="accent3">
                <a:lumMod val="40000"/>
                <a:lumOff val="6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sp>
          <p:nvSpPr>
            <p:cNvPr id="495" name="Isosceles Triangle 494">
              <a:extLst>
                <a:ext uri="{FF2B5EF4-FFF2-40B4-BE49-F238E27FC236}">
                  <a16:creationId xmlns:a16="http://schemas.microsoft.com/office/drawing/2014/main" id="{07C64EDA-1227-4693-9723-E9B2180CC23C}"/>
                </a:ext>
              </a:extLst>
            </p:cNvPr>
            <p:cNvSpPr/>
            <p:nvPr/>
          </p:nvSpPr>
          <p:spPr>
            <a:xfrm rot="5400000">
              <a:off x="8108211" y="3616393"/>
              <a:ext cx="227872" cy="123453"/>
            </a:xfrm>
            <a:prstGeom prst="triangle">
              <a:avLst/>
            </a:prstGeom>
            <a:solidFill>
              <a:schemeClr val="accent4">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sp>
          <p:nvSpPr>
            <p:cNvPr id="496" name="Isosceles Triangle 495">
              <a:extLst>
                <a:ext uri="{FF2B5EF4-FFF2-40B4-BE49-F238E27FC236}">
                  <a16:creationId xmlns:a16="http://schemas.microsoft.com/office/drawing/2014/main" id="{26272EEE-E896-46D5-9FBE-B1092A1BACC7}"/>
                </a:ext>
              </a:extLst>
            </p:cNvPr>
            <p:cNvSpPr/>
            <p:nvPr/>
          </p:nvSpPr>
          <p:spPr>
            <a:xfrm rot="5400000">
              <a:off x="8104140" y="4006624"/>
              <a:ext cx="227872" cy="123453"/>
            </a:xfrm>
            <a:prstGeom prst="triangle">
              <a:avLst/>
            </a:prstGeom>
            <a:solidFill>
              <a:schemeClr val="accent4">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sp>
          <p:nvSpPr>
            <p:cNvPr id="497" name="Isosceles Triangle 496">
              <a:extLst>
                <a:ext uri="{FF2B5EF4-FFF2-40B4-BE49-F238E27FC236}">
                  <a16:creationId xmlns:a16="http://schemas.microsoft.com/office/drawing/2014/main" id="{B0BCD46D-0DB1-49D0-ABE3-DEA89979DF15}"/>
                </a:ext>
              </a:extLst>
            </p:cNvPr>
            <p:cNvSpPr/>
            <p:nvPr/>
          </p:nvSpPr>
          <p:spPr>
            <a:xfrm rot="5400000">
              <a:off x="8108211" y="4311450"/>
              <a:ext cx="227872" cy="123453"/>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sp>
          <p:nvSpPr>
            <p:cNvPr id="498" name="Isosceles Triangle 497">
              <a:extLst>
                <a:ext uri="{FF2B5EF4-FFF2-40B4-BE49-F238E27FC236}">
                  <a16:creationId xmlns:a16="http://schemas.microsoft.com/office/drawing/2014/main" id="{3232333B-BE2C-42B2-8DF0-B811884755DE}"/>
                </a:ext>
              </a:extLst>
            </p:cNvPr>
            <p:cNvSpPr/>
            <p:nvPr/>
          </p:nvSpPr>
          <p:spPr>
            <a:xfrm rot="5400000">
              <a:off x="8108211" y="5029334"/>
              <a:ext cx="227872" cy="123453"/>
            </a:xfrm>
            <a:prstGeom prst="triangle">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sp>
          <p:nvSpPr>
            <p:cNvPr id="499" name="Isosceles Triangle 498">
              <a:extLst>
                <a:ext uri="{FF2B5EF4-FFF2-40B4-BE49-F238E27FC236}">
                  <a16:creationId xmlns:a16="http://schemas.microsoft.com/office/drawing/2014/main" id="{F59DF184-AA19-42E2-9D0B-7F02A0C9044C}"/>
                </a:ext>
              </a:extLst>
            </p:cNvPr>
            <p:cNvSpPr/>
            <p:nvPr/>
          </p:nvSpPr>
          <p:spPr>
            <a:xfrm rot="5400000">
              <a:off x="8108211" y="4246666"/>
              <a:ext cx="227872" cy="123453"/>
            </a:xfrm>
            <a:prstGeom prst="triangle">
              <a:avLst/>
            </a:prstGeom>
            <a:solidFill>
              <a:srgbClr val="00305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sp>
          <p:nvSpPr>
            <p:cNvPr id="500" name="Isosceles Triangle 499">
              <a:extLst>
                <a:ext uri="{FF2B5EF4-FFF2-40B4-BE49-F238E27FC236}">
                  <a16:creationId xmlns:a16="http://schemas.microsoft.com/office/drawing/2014/main" id="{80FAEF7C-4174-47AC-B817-FE8F6AF7AB18}"/>
                </a:ext>
              </a:extLst>
            </p:cNvPr>
            <p:cNvSpPr/>
            <p:nvPr/>
          </p:nvSpPr>
          <p:spPr>
            <a:xfrm rot="5400000">
              <a:off x="8108211" y="4810605"/>
              <a:ext cx="227872" cy="123453"/>
            </a:xfrm>
            <a:prstGeom prst="triangle">
              <a:avLst/>
            </a:prstGeom>
            <a:solidFill>
              <a:schemeClr val="accent3">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sp>
          <p:nvSpPr>
            <p:cNvPr id="501" name="Isosceles Triangle 500">
              <a:extLst>
                <a:ext uri="{FF2B5EF4-FFF2-40B4-BE49-F238E27FC236}">
                  <a16:creationId xmlns:a16="http://schemas.microsoft.com/office/drawing/2014/main" id="{79A46842-F9B0-49D0-AA10-54E16C783426}"/>
                </a:ext>
              </a:extLst>
            </p:cNvPr>
            <p:cNvSpPr/>
            <p:nvPr/>
          </p:nvSpPr>
          <p:spPr>
            <a:xfrm rot="5400000">
              <a:off x="8108211" y="4745203"/>
              <a:ext cx="227872" cy="123453"/>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sp>
          <p:nvSpPr>
            <p:cNvPr id="502" name="Isosceles Triangle 501">
              <a:extLst>
                <a:ext uri="{FF2B5EF4-FFF2-40B4-BE49-F238E27FC236}">
                  <a16:creationId xmlns:a16="http://schemas.microsoft.com/office/drawing/2014/main" id="{00F3B3C2-C070-4C3F-B08C-846B87F8F087}"/>
                </a:ext>
              </a:extLst>
            </p:cNvPr>
            <p:cNvSpPr/>
            <p:nvPr/>
          </p:nvSpPr>
          <p:spPr>
            <a:xfrm rot="5400000">
              <a:off x="8108211" y="3433455"/>
              <a:ext cx="227872" cy="123453"/>
            </a:xfrm>
            <a:prstGeom prst="triangle">
              <a:avLst/>
            </a:prstGeom>
            <a:solidFill>
              <a:schemeClr val="accent3">
                <a:lumMod val="40000"/>
                <a:lumOff val="6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sp>
          <p:nvSpPr>
            <p:cNvPr id="503" name="Isosceles Triangle 502">
              <a:extLst>
                <a:ext uri="{FF2B5EF4-FFF2-40B4-BE49-F238E27FC236}">
                  <a16:creationId xmlns:a16="http://schemas.microsoft.com/office/drawing/2014/main" id="{F3B8ADDD-C536-4076-B799-7ADBB2E10996}"/>
                </a:ext>
              </a:extLst>
            </p:cNvPr>
            <p:cNvSpPr/>
            <p:nvPr/>
          </p:nvSpPr>
          <p:spPr>
            <a:xfrm rot="5400000">
              <a:off x="8108211" y="4176329"/>
              <a:ext cx="227872" cy="123453"/>
            </a:xfrm>
            <a:prstGeom prst="triangle">
              <a:avLst/>
            </a:prstGeom>
            <a:solidFill>
              <a:srgbClr val="12839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sp>
          <p:nvSpPr>
            <p:cNvPr id="505" name="Isosceles Triangle 504">
              <a:extLst>
                <a:ext uri="{FF2B5EF4-FFF2-40B4-BE49-F238E27FC236}">
                  <a16:creationId xmlns:a16="http://schemas.microsoft.com/office/drawing/2014/main" id="{E7515B1C-B884-4737-ACE3-99266534B8F6}"/>
                </a:ext>
              </a:extLst>
            </p:cNvPr>
            <p:cNvSpPr/>
            <p:nvPr/>
          </p:nvSpPr>
          <p:spPr>
            <a:xfrm rot="5400000">
              <a:off x="8108211" y="2877839"/>
              <a:ext cx="227872" cy="123453"/>
            </a:xfrm>
            <a:prstGeom prst="triangle">
              <a:avLst/>
            </a:prstGeom>
            <a:solidFill>
              <a:schemeClr val="accent4">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grpSp>
          <p:nvGrpSpPr>
            <p:cNvPr id="471" name="Group 470">
              <a:extLst>
                <a:ext uri="{FF2B5EF4-FFF2-40B4-BE49-F238E27FC236}">
                  <a16:creationId xmlns:a16="http://schemas.microsoft.com/office/drawing/2014/main" id="{8500697B-6796-4611-99AA-F5986B3AD950}"/>
                </a:ext>
              </a:extLst>
            </p:cNvPr>
            <p:cNvGrpSpPr/>
            <p:nvPr/>
          </p:nvGrpSpPr>
          <p:grpSpPr>
            <a:xfrm>
              <a:off x="5770892" y="2468268"/>
              <a:ext cx="981769" cy="2819190"/>
              <a:chOff x="8457938" y="2513162"/>
              <a:chExt cx="810235" cy="2060275"/>
            </a:xfrm>
          </p:grpSpPr>
          <p:sp>
            <p:nvSpPr>
              <p:cNvPr id="472" name="Rectangle 471">
                <a:extLst>
                  <a:ext uri="{FF2B5EF4-FFF2-40B4-BE49-F238E27FC236}">
                    <a16:creationId xmlns:a16="http://schemas.microsoft.com/office/drawing/2014/main" id="{7468F54A-3F26-4D47-9015-A5C147D06092}"/>
                  </a:ext>
                </a:extLst>
              </p:cNvPr>
              <p:cNvSpPr/>
              <p:nvPr/>
            </p:nvSpPr>
            <p:spPr>
              <a:xfrm>
                <a:off x="8457938" y="2513162"/>
                <a:ext cx="810235" cy="20602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sp>
            <p:nvSpPr>
              <p:cNvPr id="473" name="Rectangle 472">
                <a:extLst>
                  <a:ext uri="{FF2B5EF4-FFF2-40B4-BE49-F238E27FC236}">
                    <a16:creationId xmlns:a16="http://schemas.microsoft.com/office/drawing/2014/main" id="{233EF512-7079-460E-B13C-042B3EC86C2F}"/>
                  </a:ext>
                </a:extLst>
              </p:cNvPr>
              <p:cNvSpPr/>
              <p:nvPr/>
            </p:nvSpPr>
            <p:spPr>
              <a:xfrm>
                <a:off x="8457938" y="3063745"/>
                <a:ext cx="810235" cy="15040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sp>
            <p:nvSpPr>
              <p:cNvPr id="474" name="Rectangle 473">
                <a:extLst>
                  <a:ext uri="{FF2B5EF4-FFF2-40B4-BE49-F238E27FC236}">
                    <a16:creationId xmlns:a16="http://schemas.microsoft.com/office/drawing/2014/main" id="{4D5870A3-EC76-4CEB-BF1C-5D9B95CB3990}"/>
                  </a:ext>
                </a:extLst>
              </p:cNvPr>
              <p:cNvSpPr/>
              <p:nvPr/>
            </p:nvSpPr>
            <p:spPr>
              <a:xfrm>
                <a:off x="8457938" y="3472145"/>
                <a:ext cx="810235" cy="109943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sp>
            <p:nvSpPr>
              <p:cNvPr id="475" name="Rectangle 474">
                <a:extLst>
                  <a:ext uri="{FF2B5EF4-FFF2-40B4-BE49-F238E27FC236}">
                    <a16:creationId xmlns:a16="http://schemas.microsoft.com/office/drawing/2014/main" id="{474E20DC-4885-4AA7-BBB7-66F6E93292F7}"/>
                  </a:ext>
                </a:extLst>
              </p:cNvPr>
              <p:cNvSpPr/>
              <p:nvPr/>
            </p:nvSpPr>
            <p:spPr>
              <a:xfrm>
                <a:off x="8457938" y="3910114"/>
                <a:ext cx="810235" cy="663323"/>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grpSp>
        <p:grpSp>
          <p:nvGrpSpPr>
            <p:cNvPr id="484" name="Group 483">
              <a:extLst>
                <a:ext uri="{FF2B5EF4-FFF2-40B4-BE49-F238E27FC236}">
                  <a16:creationId xmlns:a16="http://schemas.microsoft.com/office/drawing/2014/main" id="{D967B9AC-982C-4B7D-8BD6-459F4A58D425}"/>
                </a:ext>
              </a:extLst>
            </p:cNvPr>
            <p:cNvGrpSpPr/>
            <p:nvPr/>
          </p:nvGrpSpPr>
          <p:grpSpPr>
            <a:xfrm>
              <a:off x="8267136" y="2468268"/>
              <a:ext cx="981769" cy="2819190"/>
              <a:chOff x="8457938" y="2513162"/>
              <a:chExt cx="810235" cy="2060275"/>
            </a:xfrm>
          </p:grpSpPr>
          <p:sp>
            <p:nvSpPr>
              <p:cNvPr id="485" name="Rectangle 484">
                <a:extLst>
                  <a:ext uri="{FF2B5EF4-FFF2-40B4-BE49-F238E27FC236}">
                    <a16:creationId xmlns:a16="http://schemas.microsoft.com/office/drawing/2014/main" id="{D7D3FF78-357C-4D0E-B543-FFF35970ED1C}"/>
                  </a:ext>
                </a:extLst>
              </p:cNvPr>
              <p:cNvSpPr/>
              <p:nvPr/>
            </p:nvSpPr>
            <p:spPr>
              <a:xfrm>
                <a:off x="8457938" y="2513162"/>
                <a:ext cx="810235" cy="20602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sp>
            <p:nvSpPr>
              <p:cNvPr id="486" name="Rectangle 485">
                <a:extLst>
                  <a:ext uri="{FF2B5EF4-FFF2-40B4-BE49-F238E27FC236}">
                    <a16:creationId xmlns:a16="http://schemas.microsoft.com/office/drawing/2014/main" id="{A5E74D20-6154-4B73-83E9-2377A1816AF6}"/>
                  </a:ext>
                </a:extLst>
              </p:cNvPr>
              <p:cNvSpPr/>
              <p:nvPr/>
            </p:nvSpPr>
            <p:spPr>
              <a:xfrm>
                <a:off x="8457938" y="3214779"/>
                <a:ext cx="810235" cy="13516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sp>
            <p:nvSpPr>
              <p:cNvPr id="487" name="Rectangle 486">
                <a:extLst>
                  <a:ext uri="{FF2B5EF4-FFF2-40B4-BE49-F238E27FC236}">
                    <a16:creationId xmlns:a16="http://schemas.microsoft.com/office/drawing/2014/main" id="{6D92204C-6AD4-4665-9A64-3C6B877701F2}"/>
                  </a:ext>
                </a:extLst>
              </p:cNvPr>
              <p:cNvSpPr/>
              <p:nvPr/>
            </p:nvSpPr>
            <p:spPr>
              <a:xfrm>
                <a:off x="8457938" y="3567723"/>
                <a:ext cx="810235" cy="1003852"/>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sp>
            <p:nvSpPr>
              <p:cNvPr id="488" name="Rectangle 487">
                <a:extLst>
                  <a:ext uri="{FF2B5EF4-FFF2-40B4-BE49-F238E27FC236}">
                    <a16:creationId xmlns:a16="http://schemas.microsoft.com/office/drawing/2014/main" id="{C7B5E634-5BB9-4333-B8CC-5E976314517C}"/>
                  </a:ext>
                </a:extLst>
              </p:cNvPr>
              <p:cNvSpPr/>
              <p:nvPr/>
            </p:nvSpPr>
            <p:spPr>
              <a:xfrm>
                <a:off x="8457938" y="4013200"/>
                <a:ext cx="810235" cy="560237"/>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grpSp>
        <p:sp>
          <p:nvSpPr>
            <p:cNvPr id="213" name="TextBox 212">
              <a:extLst>
                <a:ext uri="{FF2B5EF4-FFF2-40B4-BE49-F238E27FC236}">
                  <a16:creationId xmlns:a16="http://schemas.microsoft.com/office/drawing/2014/main" id="{708D7096-2789-4EDF-868A-790B3EFBB240}"/>
                </a:ext>
              </a:extLst>
            </p:cNvPr>
            <p:cNvSpPr txBox="1"/>
            <p:nvPr/>
          </p:nvSpPr>
          <p:spPr>
            <a:xfrm>
              <a:off x="4511108" y="5160923"/>
              <a:ext cx="263214"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GB" sz="1200" b="0" i="0" u="none" strike="noStrike" kern="1200" cap="none" spc="0" normalizeH="0" baseline="0" noProof="0">
                  <a:ln>
                    <a:noFill/>
                  </a:ln>
                  <a:effectLst/>
                  <a:uLnTx/>
                  <a:uFillTx/>
                  <a:ea typeface="+mn-ea"/>
                  <a:cs typeface="+mn-cs"/>
                </a:rPr>
                <a:t>0</a:t>
              </a:r>
            </a:p>
          </p:txBody>
        </p:sp>
        <p:sp>
          <p:nvSpPr>
            <p:cNvPr id="183" name="Rectangle 182">
              <a:extLst>
                <a:ext uri="{FF2B5EF4-FFF2-40B4-BE49-F238E27FC236}">
                  <a16:creationId xmlns:a16="http://schemas.microsoft.com/office/drawing/2014/main" id="{ABC0E517-C38B-42A5-B731-96FBD6ADB81A}"/>
                </a:ext>
              </a:extLst>
            </p:cNvPr>
            <p:cNvSpPr/>
            <p:nvPr/>
          </p:nvSpPr>
          <p:spPr>
            <a:xfrm>
              <a:off x="9658700" y="3968534"/>
              <a:ext cx="1940229"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000000">
                      <a:lumMod val="65000"/>
                      <a:lumOff val="35000"/>
                    </a:srgbClr>
                  </a:solidFill>
                  <a:latin typeface="Arial" panose="020B0604020202020204" pitchFamily="34" charset="0"/>
                  <a:ea typeface="+mn-ea"/>
                  <a:cs typeface="Arial" panose="020B0604020202020204" pitchFamily="34" charset="0"/>
                </a:defRPr>
              </a:pPr>
              <a:r>
                <a:rPr kumimoji="0" lang="en-GB" sz="1200" b="0" i="0" u="none" strike="noStrike" kern="1200" cap="none" spc="0" normalizeH="0" baseline="0" noProof="0">
                  <a:ln>
                    <a:noFill/>
                  </a:ln>
                  <a:effectLst/>
                  <a:uLnTx/>
                  <a:uFillTx/>
                  <a:latin typeface="Calibri" panose="020F0502020204030204" pitchFamily="34" charset="0"/>
                  <a:cs typeface="Calibri" panose="020F0502020204030204" pitchFamily="34" charset="0"/>
                </a:rPr>
                <a:t>Phenotype change </a:t>
              </a:r>
              <a:br>
                <a:rPr kumimoji="0" lang="en-GB" sz="1200" b="0" i="0" u="none" strike="noStrike" kern="1200" cap="none" spc="0" normalizeH="0" baseline="0" noProof="0">
                  <a:ln>
                    <a:noFill/>
                  </a:ln>
                  <a:effectLst/>
                  <a:uLnTx/>
                  <a:uFillTx/>
                  <a:latin typeface="Calibri" panose="020F0502020204030204" pitchFamily="34" charset="0"/>
                  <a:cs typeface="Calibri" panose="020F0502020204030204" pitchFamily="34" charset="0"/>
                </a:rPr>
              </a:br>
              <a:r>
                <a:rPr kumimoji="0" lang="en-GB" sz="1200" b="0" i="0" u="none" strike="noStrike" kern="1200" cap="none" spc="0" normalizeH="0" baseline="0" noProof="0">
                  <a:ln>
                    <a:noFill/>
                  </a:ln>
                  <a:effectLst/>
                  <a:uLnTx/>
                  <a:uFillTx/>
                  <a:latin typeface="Calibri" panose="020F0502020204030204" pitchFamily="34" charset="0"/>
                  <a:cs typeface="Calibri" panose="020F0502020204030204" pitchFamily="34" charset="0"/>
                </a:rPr>
                <a:t>(based on biomarkers*) </a:t>
              </a:r>
              <a:br>
                <a:rPr kumimoji="0" lang="en-GB" sz="1200" b="0" i="0" u="none" strike="noStrike" kern="1200" cap="none" spc="0" normalizeH="0" baseline="0" noProof="0">
                  <a:ln>
                    <a:noFill/>
                  </a:ln>
                  <a:effectLst/>
                  <a:uLnTx/>
                  <a:uFillTx/>
                  <a:latin typeface="Calibri" panose="020F0502020204030204" pitchFamily="34" charset="0"/>
                  <a:cs typeface="Calibri" panose="020F0502020204030204" pitchFamily="34" charset="0"/>
                </a:rPr>
              </a:br>
              <a:r>
                <a:rPr kumimoji="0" lang="en-GB" sz="1200" b="0" i="0" u="none" strike="noStrike" kern="1200" cap="none" spc="0" normalizeH="0" baseline="0" noProof="0">
                  <a:ln>
                    <a:noFill/>
                  </a:ln>
                  <a:effectLst/>
                  <a:uLnTx/>
                  <a:uFillTx/>
                  <a:latin typeface="Calibri" panose="020F0502020204030204" pitchFamily="34" charset="0"/>
                  <a:cs typeface="Calibri" panose="020F0502020204030204" pitchFamily="34" charset="0"/>
                </a:rPr>
                <a:t>in full cohort (included patients with mild/moderate and severe asthma; n=52)</a:t>
              </a:r>
              <a:r>
                <a:rPr kumimoji="0" lang="en-GB" sz="1200" b="0" i="0" u="none" strike="noStrike" kern="1200" cap="none" spc="0" normalizeH="0" baseline="30000" noProof="0">
                  <a:ln>
                    <a:noFill/>
                  </a:ln>
                  <a:effectLst/>
                  <a:uLnTx/>
                  <a:uFillTx/>
                  <a:latin typeface="Calibri" panose="020F0502020204030204" pitchFamily="34" charset="0"/>
                  <a:cs typeface="Calibri" panose="020F0502020204030204" pitchFamily="34" charset="0"/>
                </a:rPr>
                <a:t>2</a:t>
              </a:r>
            </a:p>
          </p:txBody>
        </p:sp>
        <p:sp>
          <p:nvSpPr>
            <p:cNvPr id="184" name="Freeform: Shape 183">
              <a:extLst>
                <a:ext uri="{FF2B5EF4-FFF2-40B4-BE49-F238E27FC236}">
                  <a16:creationId xmlns:a16="http://schemas.microsoft.com/office/drawing/2014/main" id="{C7BDB718-E530-4939-846A-3B727B346EBA}"/>
                </a:ext>
              </a:extLst>
            </p:cNvPr>
            <p:cNvSpPr/>
            <p:nvPr/>
          </p:nvSpPr>
          <p:spPr>
            <a:xfrm>
              <a:off x="4804885" y="2470983"/>
              <a:ext cx="6794044" cy="2825093"/>
            </a:xfrm>
            <a:custGeom>
              <a:avLst/>
              <a:gdLst>
                <a:gd name="connsiteX0" fmla="*/ 0 w 4641011"/>
                <a:gd name="connsiteY0" fmla="*/ 0 h 2064589"/>
                <a:gd name="connsiteX1" fmla="*/ 0 w 4641011"/>
                <a:gd name="connsiteY1" fmla="*/ 2064589 h 2064589"/>
                <a:gd name="connsiteX2" fmla="*/ 4641011 w 4641011"/>
                <a:gd name="connsiteY2" fmla="*/ 2064589 h 2064589"/>
              </a:gdLst>
              <a:ahLst/>
              <a:cxnLst>
                <a:cxn ang="0">
                  <a:pos x="connsiteX0" y="connsiteY0"/>
                </a:cxn>
                <a:cxn ang="0">
                  <a:pos x="connsiteX1" y="connsiteY1"/>
                </a:cxn>
                <a:cxn ang="0">
                  <a:pos x="connsiteX2" y="connsiteY2"/>
                </a:cxn>
              </a:cxnLst>
              <a:rect l="l" t="t" r="r" b="b"/>
              <a:pathLst>
                <a:path w="4641011" h="2064589">
                  <a:moveTo>
                    <a:pt x="0" y="0"/>
                  </a:moveTo>
                  <a:lnTo>
                    <a:pt x="0" y="2064589"/>
                  </a:lnTo>
                  <a:lnTo>
                    <a:pt x="4641011" y="2064589"/>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sp>
          <p:nvSpPr>
            <p:cNvPr id="185" name="TextBox 184">
              <a:extLst>
                <a:ext uri="{FF2B5EF4-FFF2-40B4-BE49-F238E27FC236}">
                  <a16:creationId xmlns:a16="http://schemas.microsoft.com/office/drawing/2014/main" id="{FD40AB96-1A34-473C-8591-68905705DA48}"/>
                </a:ext>
              </a:extLst>
            </p:cNvPr>
            <p:cNvSpPr txBox="1"/>
            <p:nvPr/>
          </p:nvSpPr>
          <p:spPr>
            <a:xfrm>
              <a:off x="7769753" y="5305684"/>
              <a:ext cx="203376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GB" sz="1400" b="1" i="0" u="none" strike="noStrike" kern="1200" cap="none" spc="0" normalizeH="0" baseline="0" noProof="0">
                  <a:ln>
                    <a:noFill/>
                  </a:ln>
                  <a:solidFill>
                    <a:schemeClr val="tx2"/>
                  </a:solidFill>
                  <a:effectLst/>
                  <a:uLnTx/>
                  <a:uFillTx/>
                  <a:ea typeface="+mn-ea"/>
                  <a:cs typeface="+mn-cs"/>
                </a:rPr>
                <a:t>After 1 year of follow up </a:t>
              </a:r>
            </a:p>
          </p:txBody>
        </p:sp>
        <p:sp>
          <p:nvSpPr>
            <p:cNvPr id="186" name="TextBox 185">
              <a:extLst>
                <a:ext uri="{FF2B5EF4-FFF2-40B4-BE49-F238E27FC236}">
                  <a16:creationId xmlns:a16="http://schemas.microsoft.com/office/drawing/2014/main" id="{C89DECF8-D939-4BAE-87D3-C7229C2EFF34}"/>
                </a:ext>
              </a:extLst>
            </p:cNvPr>
            <p:cNvSpPr txBox="1"/>
            <p:nvPr/>
          </p:nvSpPr>
          <p:spPr>
            <a:xfrm>
              <a:off x="5856056" y="5305684"/>
              <a:ext cx="811441"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GB" sz="1400" b="1" i="0" u="none" strike="noStrike" kern="1200" cap="none" spc="0" normalizeH="0" baseline="0" noProof="0">
                  <a:ln>
                    <a:noFill/>
                  </a:ln>
                  <a:solidFill>
                    <a:schemeClr val="tx2"/>
                  </a:solidFill>
                  <a:effectLst/>
                  <a:uLnTx/>
                  <a:uFillTx/>
                  <a:ea typeface="+mn-ea"/>
                  <a:cs typeface="+mn-cs"/>
                </a:rPr>
                <a:t>Baseline</a:t>
              </a:r>
            </a:p>
          </p:txBody>
        </p:sp>
        <p:sp>
          <p:nvSpPr>
            <p:cNvPr id="233" name="TextBox 232">
              <a:extLst>
                <a:ext uri="{FF2B5EF4-FFF2-40B4-BE49-F238E27FC236}">
                  <a16:creationId xmlns:a16="http://schemas.microsoft.com/office/drawing/2014/main" id="{A5A65F73-9462-4F23-9157-4376A27AFE02}"/>
                </a:ext>
              </a:extLst>
            </p:cNvPr>
            <p:cNvSpPr txBox="1"/>
            <p:nvPr/>
          </p:nvSpPr>
          <p:spPr>
            <a:xfrm>
              <a:off x="4354013" y="2341388"/>
              <a:ext cx="420308"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GB" sz="1200" b="0" i="0" u="none" strike="noStrike" kern="1200" cap="none" spc="0" normalizeH="0" baseline="0" noProof="0">
                  <a:ln>
                    <a:noFill/>
                  </a:ln>
                  <a:effectLst/>
                  <a:uLnTx/>
                  <a:uFillTx/>
                  <a:ea typeface="+mn-ea"/>
                  <a:cs typeface="+mn-cs"/>
                </a:rPr>
                <a:t>100</a:t>
              </a:r>
            </a:p>
          </p:txBody>
        </p:sp>
        <p:sp>
          <p:nvSpPr>
            <p:cNvPr id="231" name="TextBox 230">
              <a:extLst>
                <a:ext uri="{FF2B5EF4-FFF2-40B4-BE49-F238E27FC236}">
                  <a16:creationId xmlns:a16="http://schemas.microsoft.com/office/drawing/2014/main" id="{54B3FB10-4FDB-4181-8D7F-EE4487E063F1}"/>
                </a:ext>
              </a:extLst>
            </p:cNvPr>
            <p:cNvSpPr txBox="1"/>
            <p:nvPr/>
          </p:nvSpPr>
          <p:spPr>
            <a:xfrm>
              <a:off x="4432559" y="2623341"/>
              <a:ext cx="34176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GB" sz="1200" b="0" i="0" u="none" strike="noStrike" kern="1200" cap="none" spc="0" normalizeH="0" baseline="0" noProof="0">
                  <a:ln>
                    <a:noFill/>
                  </a:ln>
                  <a:effectLst/>
                  <a:uLnTx/>
                  <a:uFillTx/>
                  <a:ea typeface="+mn-ea"/>
                  <a:cs typeface="+mn-cs"/>
                </a:rPr>
                <a:t>90</a:t>
              </a:r>
            </a:p>
          </p:txBody>
        </p:sp>
        <p:sp>
          <p:nvSpPr>
            <p:cNvPr id="229" name="TextBox 228">
              <a:extLst>
                <a:ext uri="{FF2B5EF4-FFF2-40B4-BE49-F238E27FC236}">
                  <a16:creationId xmlns:a16="http://schemas.microsoft.com/office/drawing/2014/main" id="{E75982A4-0D69-4A7F-906D-A184790FB490}"/>
                </a:ext>
              </a:extLst>
            </p:cNvPr>
            <p:cNvSpPr txBox="1"/>
            <p:nvPr/>
          </p:nvSpPr>
          <p:spPr>
            <a:xfrm>
              <a:off x="4432561" y="2905294"/>
              <a:ext cx="34176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GB" sz="1200" b="0" i="0" u="none" strike="noStrike" kern="1200" cap="none" spc="0" normalizeH="0" baseline="0" noProof="0">
                  <a:ln>
                    <a:noFill/>
                  </a:ln>
                  <a:effectLst/>
                  <a:uLnTx/>
                  <a:uFillTx/>
                  <a:ea typeface="+mn-ea"/>
                  <a:cs typeface="+mn-cs"/>
                </a:rPr>
                <a:t>80</a:t>
              </a:r>
            </a:p>
          </p:txBody>
        </p:sp>
        <p:sp>
          <p:nvSpPr>
            <p:cNvPr id="227" name="TextBox 226">
              <a:extLst>
                <a:ext uri="{FF2B5EF4-FFF2-40B4-BE49-F238E27FC236}">
                  <a16:creationId xmlns:a16="http://schemas.microsoft.com/office/drawing/2014/main" id="{59B35A5B-F56A-44B9-B156-BCB97A014C19}"/>
                </a:ext>
              </a:extLst>
            </p:cNvPr>
            <p:cNvSpPr txBox="1"/>
            <p:nvPr/>
          </p:nvSpPr>
          <p:spPr>
            <a:xfrm>
              <a:off x="4432561" y="3187247"/>
              <a:ext cx="34176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GB" sz="1200" b="0" i="0" u="none" strike="noStrike" kern="1200" cap="none" spc="0" normalizeH="0" baseline="0" noProof="0">
                  <a:ln>
                    <a:noFill/>
                  </a:ln>
                  <a:effectLst/>
                  <a:uLnTx/>
                  <a:uFillTx/>
                  <a:ea typeface="+mn-ea"/>
                  <a:cs typeface="+mn-cs"/>
                </a:rPr>
                <a:t>70</a:t>
              </a:r>
            </a:p>
          </p:txBody>
        </p:sp>
        <p:sp>
          <p:nvSpPr>
            <p:cNvPr id="225" name="TextBox 224">
              <a:extLst>
                <a:ext uri="{FF2B5EF4-FFF2-40B4-BE49-F238E27FC236}">
                  <a16:creationId xmlns:a16="http://schemas.microsoft.com/office/drawing/2014/main" id="{D361DAE9-BA92-4EC3-96E8-774A6ECF717E}"/>
                </a:ext>
              </a:extLst>
            </p:cNvPr>
            <p:cNvSpPr txBox="1"/>
            <p:nvPr/>
          </p:nvSpPr>
          <p:spPr>
            <a:xfrm>
              <a:off x="4432561" y="3469200"/>
              <a:ext cx="34176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GB" sz="1200" b="0" i="0" u="none" strike="noStrike" kern="1200" cap="none" spc="0" normalizeH="0" baseline="0" noProof="0">
                  <a:ln>
                    <a:noFill/>
                  </a:ln>
                  <a:effectLst/>
                  <a:uLnTx/>
                  <a:uFillTx/>
                  <a:ea typeface="+mn-ea"/>
                  <a:cs typeface="+mn-cs"/>
                </a:rPr>
                <a:t>60</a:t>
              </a:r>
            </a:p>
          </p:txBody>
        </p:sp>
        <p:sp>
          <p:nvSpPr>
            <p:cNvPr id="223" name="TextBox 222">
              <a:extLst>
                <a:ext uri="{FF2B5EF4-FFF2-40B4-BE49-F238E27FC236}">
                  <a16:creationId xmlns:a16="http://schemas.microsoft.com/office/drawing/2014/main" id="{65E68162-E3BE-4EB9-A362-F714F079D13E}"/>
                </a:ext>
              </a:extLst>
            </p:cNvPr>
            <p:cNvSpPr txBox="1"/>
            <p:nvPr/>
          </p:nvSpPr>
          <p:spPr>
            <a:xfrm>
              <a:off x="4432561" y="3751153"/>
              <a:ext cx="34176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GB" sz="1200" b="0" i="0" u="none" strike="noStrike" kern="1200" cap="none" spc="0" normalizeH="0" baseline="0" noProof="0">
                  <a:ln>
                    <a:noFill/>
                  </a:ln>
                  <a:effectLst/>
                  <a:uLnTx/>
                  <a:uFillTx/>
                  <a:ea typeface="+mn-ea"/>
                  <a:cs typeface="+mn-cs"/>
                </a:rPr>
                <a:t>50</a:t>
              </a:r>
            </a:p>
          </p:txBody>
        </p:sp>
        <p:sp>
          <p:nvSpPr>
            <p:cNvPr id="221" name="TextBox 220">
              <a:extLst>
                <a:ext uri="{FF2B5EF4-FFF2-40B4-BE49-F238E27FC236}">
                  <a16:creationId xmlns:a16="http://schemas.microsoft.com/office/drawing/2014/main" id="{F9A255B6-71EA-4FE7-96C2-5230D2709CCE}"/>
                </a:ext>
              </a:extLst>
            </p:cNvPr>
            <p:cNvSpPr txBox="1"/>
            <p:nvPr/>
          </p:nvSpPr>
          <p:spPr>
            <a:xfrm>
              <a:off x="4432561" y="4033106"/>
              <a:ext cx="34176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GB" sz="1200" b="0" i="0" u="none" strike="noStrike" kern="1200" cap="none" spc="0" normalizeH="0" baseline="0" noProof="0">
                  <a:ln>
                    <a:noFill/>
                  </a:ln>
                  <a:effectLst/>
                  <a:uLnTx/>
                  <a:uFillTx/>
                  <a:ea typeface="+mn-ea"/>
                  <a:cs typeface="+mn-cs"/>
                </a:rPr>
                <a:t>40</a:t>
              </a:r>
            </a:p>
          </p:txBody>
        </p:sp>
        <p:sp>
          <p:nvSpPr>
            <p:cNvPr id="219" name="TextBox 218">
              <a:extLst>
                <a:ext uri="{FF2B5EF4-FFF2-40B4-BE49-F238E27FC236}">
                  <a16:creationId xmlns:a16="http://schemas.microsoft.com/office/drawing/2014/main" id="{F54D404F-1A0C-4157-B558-6C24EAC9CB50}"/>
                </a:ext>
              </a:extLst>
            </p:cNvPr>
            <p:cNvSpPr txBox="1"/>
            <p:nvPr/>
          </p:nvSpPr>
          <p:spPr>
            <a:xfrm>
              <a:off x="4432561" y="4315059"/>
              <a:ext cx="34176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GB" sz="1200" b="0" i="0" u="none" strike="noStrike" kern="1200" cap="none" spc="0" normalizeH="0" baseline="0" noProof="0">
                  <a:ln>
                    <a:noFill/>
                  </a:ln>
                  <a:effectLst/>
                  <a:uLnTx/>
                  <a:uFillTx/>
                  <a:ea typeface="+mn-ea"/>
                  <a:cs typeface="+mn-cs"/>
                </a:rPr>
                <a:t>30</a:t>
              </a:r>
            </a:p>
          </p:txBody>
        </p:sp>
        <p:sp>
          <p:nvSpPr>
            <p:cNvPr id="217" name="TextBox 216">
              <a:extLst>
                <a:ext uri="{FF2B5EF4-FFF2-40B4-BE49-F238E27FC236}">
                  <a16:creationId xmlns:a16="http://schemas.microsoft.com/office/drawing/2014/main" id="{9E4EE86B-1435-4390-9DEC-D2523D122A07}"/>
                </a:ext>
              </a:extLst>
            </p:cNvPr>
            <p:cNvSpPr txBox="1"/>
            <p:nvPr/>
          </p:nvSpPr>
          <p:spPr>
            <a:xfrm>
              <a:off x="4432561" y="4597012"/>
              <a:ext cx="34176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GB" sz="1200" b="0" i="0" u="none" strike="noStrike" kern="1200" cap="none" spc="0" normalizeH="0" baseline="0" noProof="0">
                  <a:ln>
                    <a:noFill/>
                  </a:ln>
                  <a:effectLst/>
                  <a:uLnTx/>
                  <a:uFillTx/>
                  <a:ea typeface="+mn-ea"/>
                  <a:cs typeface="+mn-cs"/>
                </a:rPr>
                <a:t>20</a:t>
              </a:r>
            </a:p>
          </p:txBody>
        </p:sp>
        <p:sp>
          <p:nvSpPr>
            <p:cNvPr id="215" name="TextBox 214">
              <a:extLst>
                <a:ext uri="{FF2B5EF4-FFF2-40B4-BE49-F238E27FC236}">
                  <a16:creationId xmlns:a16="http://schemas.microsoft.com/office/drawing/2014/main" id="{FC52A04C-BD47-42DE-BB68-828F56B7C021}"/>
                </a:ext>
              </a:extLst>
            </p:cNvPr>
            <p:cNvSpPr txBox="1"/>
            <p:nvPr/>
          </p:nvSpPr>
          <p:spPr>
            <a:xfrm>
              <a:off x="4432561" y="4878965"/>
              <a:ext cx="34176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GB" sz="1200" b="0" i="0" u="none" strike="noStrike" kern="1200" cap="none" spc="0" normalizeH="0" baseline="0" noProof="0">
                  <a:ln>
                    <a:noFill/>
                  </a:ln>
                  <a:effectLst/>
                  <a:uLnTx/>
                  <a:uFillTx/>
                  <a:ea typeface="+mn-ea"/>
                  <a:cs typeface="+mn-cs"/>
                </a:rPr>
                <a:t>10</a:t>
              </a:r>
            </a:p>
          </p:txBody>
        </p:sp>
        <p:grpSp>
          <p:nvGrpSpPr>
            <p:cNvPr id="20" name="Group 19">
              <a:extLst>
                <a:ext uri="{FF2B5EF4-FFF2-40B4-BE49-F238E27FC236}">
                  <a16:creationId xmlns:a16="http://schemas.microsoft.com/office/drawing/2014/main" id="{23875BF9-13A3-4DE4-AE8C-08BC33A58193}"/>
                </a:ext>
              </a:extLst>
            </p:cNvPr>
            <p:cNvGrpSpPr/>
            <p:nvPr/>
          </p:nvGrpSpPr>
          <p:grpSpPr>
            <a:xfrm>
              <a:off x="4721572" y="2474352"/>
              <a:ext cx="85390" cy="2822697"/>
              <a:chOff x="4716808" y="2245755"/>
              <a:chExt cx="85390" cy="2822697"/>
            </a:xfrm>
          </p:grpSpPr>
          <p:cxnSp>
            <p:nvCxnSpPr>
              <p:cNvPr id="232" name="Straight Connector 231">
                <a:extLst>
                  <a:ext uri="{FF2B5EF4-FFF2-40B4-BE49-F238E27FC236}">
                    <a16:creationId xmlns:a16="http://schemas.microsoft.com/office/drawing/2014/main" id="{BE59FE8F-3E43-4F50-82C3-0276982FA72D}"/>
                  </a:ext>
                </a:extLst>
              </p:cNvPr>
              <p:cNvCxnSpPr>
                <a:cxnSpLocks/>
              </p:cNvCxnSpPr>
              <p:nvPr/>
            </p:nvCxnSpPr>
            <p:spPr>
              <a:xfrm>
                <a:off x="4725465" y="2245755"/>
                <a:ext cx="767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E013B07F-F6D0-428B-9CC8-71F6A9FDA5DC}"/>
                  </a:ext>
                </a:extLst>
              </p:cNvPr>
              <p:cNvCxnSpPr>
                <a:cxnSpLocks/>
              </p:cNvCxnSpPr>
              <p:nvPr/>
            </p:nvCxnSpPr>
            <p:spPr>
              <a:xfrm>
                <a:off x="4716808" y="2544044"/>
                <a:ext cx="767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CCAE366F-582E-45A6-B1A0-36CD3BF66E86}"/>
                  </a:ext>
                </a:extLst>
              </p:cNvPr>
              <p:cNvCxnSpPr>
                <a:cxnSpLocks/>
              </p:cNvCxnSpPr>
              <p:nvPr/>
            </p:nvCxnSpPr>
            <p:spPr>
              <a:xfrm>
                <a:off x="4716809" y="2826633"/>
                <a:ext cx="767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F9330F80-9C33-45C7-AC9A-2616D04BFEE4}"/>
                  </a:ext>
                </a:extLst>
              </p:cNvPr>
              <p:cNvCxnSpPr>
                <a:cxnSpLocks/>
              </p:cNvCxnSpPr>
              <p:nvPr/>
            </p:nvCxnSpPr>
            <p:spPr>
              <a:xfrm>
                <a:off x="4716809" y="3109221"/>
                <a:ext cx="767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30AACC63-E407-4BF2-A142-6A91DC88E653}"/>
                  </a:ext>
                </a:extLst>
              </p:cNvPr>
              <p:cNvCxnSpPr>
                <a:cxnSpLocks/>
              </p:cNvCxnSpPr>
              <p:nvPr/>
            </p:nvCxnSpPr>
            <p:spPr>
              <a:xfrm>
                <a:off x="4716809" y="3391810"/>
                <a:ext cx="767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7143E532-D70B-478C-A4C1-92CFC2A59651}"/>
                  </a:ext>
                </a:extLst>
              </p:cNvPr>
              <p:cNvCxnSpPr>
                <a:cxnSpLocks/>
              </p:cNvCxnSpPr>
              <p:nvPr/>
            </p:nvCxnSpPr>
            <p:spPr>
              <a:xfrm>
                <a:off x="4716809" y="3678323"/>
                <a:ext cx="767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AF4C8AD6-D08F-4422-AEB5-94C9DFD3EF52}"/>
                  </a:ext>
                </a:extLst>
              </p:cNvPr>
              <p:cNvCxnSpPr>
                <a:cxnSpLocks/>
              </p:cNvCxnSpPr>
              <p:nvPr/>
            </p:nvCxnSpPr>
            <p:spPr>
              <a:xfrm>
                <a:off x="4716809" y="3953062"/>
                <a:ext cx="767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398EAE68-4784-477D-A33C-06A1411E7A55}"/>
                  </a:ext>
                </a:extLst>
              </p:cNvPr>
              <p:cNvCxnSpPr>
                <a:cxnSpLocks/>
              </p:cNvCxnSpPr>
              <p:nvPr/>
            </p:nvCxnSpPr>
            <p:spPr>
              <a:xfrm>
                <a:off x="4716809" y="4239576"/>
                <a:ext cx="767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46FFA569-6921-4B0C-A2B0-A8A6B45B8E8A}"/>
                  </a:ext>
                </a:extLst>
              </p:cNvPr>
              <p:cNvCxnSpPr>
                <a:cxnSpLocks/>
              </p:cNvCxnSpPr>
              <p:nvPr/>
            </p:nvCxnSpPr>
            <p:spPr>
              <a:xfrm>
                <a:off x="4716809" y="4518240"/>
                <a:ext cx="767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686AC153-9300-43E2-9B45-BE0B5C30E3FC}"/>
                  </a:ext>
                </a:extLst>
              </p:cNvPr>
              <p:cNvCxnSpPr>
                <a:cxnSpLocks/>
              </p:cNvCxnSpPr>
              <p:nvPr/>
            </p:nvCxnSpPr>
            <p:spPr>
              <a:xfrm>
                <a:off x="4716809" y="4808677"/>
                <a:ext cx="767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C2AB2DCC-3A95-469D-80F6-51B2775313B0}"/>
                  </a:ext>
                </a:extLst>
              </p:cNvPr>
              <p:cNvCxnSpPr>
                <a:cxnSpLocks/>
              </p:cNvCxnSpPr>
              <p:nvPr/>
            </p:nvCxnSpPr>
            <p:spPr>
              <a:xfrm>
                <a:off x="4716810" y="5068452"/>
                <a:ext cx="767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6" name="TextBox 285">
              <a:extLst>
                <a:ext uri="{FF2B5EF4-FFF2-40B4-BE49-F238E27FC236}">
                  <a16:creationId xmlns:a16="http://schemas.microsoft.com/office/drawing/2014/main" id="{0FF5CD41-6316-4296-ACE8-FD7CDB0A6934}"/>
                </a:ext>
              </a:extLst>
            </p:cNvPr>
            <p:cNvSpPr txBox="1"/>
            <p:nvPr/>
          </p:nvSpPr>
          <p:spPr>
            <a:xfrm>
              <a:off x="4924425" y="5586225"/>
              <a:ext cx="50101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000000">
                      <a:lumMod val="65000"/>
                      <a:lumOff val="35000"/>
                    </a:srgbClr>
                  </a:solidFill>
                  <a:latin typeface="Arial" panose="020B0604020202020204" pitchFamily="34" charset="0"/>
                  <a:ea typeface="+mn-ea"/>
                  <a:cs typeface="Arial" panose="020B0604020202020204" pitchFamily="34" charset="0"/>
                </a:defRPr>
              </a:pPr>
              <a:r>
                <a:rPr kumimoji="0" lang="en-GB" sz="1400" b="0" i="1" u="none" strike="noStrike" kern="1200" cap="none" spc="0" normalizeH="0" baseline="0" noProof="0">
                  <a:ln>
                    <a:noFill/>
                  </a:ln>
                  <a:effectLst/>
                  <a:uLnTx/>
                  <a:uFillTx/>
                  <a:latin typeface="Calibri" panose="020F0502020204030204" pitchFamily="34" charset="0"/>
                  <a:cs typeface="Calibri" panose="020F0502020204030204" pitchFamily="34" charset="0"/>
                </a:rPr>
                <a:t>Movement between clusters (some patients changed cluster; </a:t>
              </a:r>
              <a:br>
                <a:rPr kumimoji="0" lang="en-GB" sz="1400" b="0" i="1" u="none" strike="noStrike" kern="1200" cap="none" spc="0" normalizeH="0" baseline="0" noProof="0">
                  <a:ln>
                    <a:noFill/>
                  </a:ln>
                  <a:effectLst/>
                  <a:uLnTx/>
                  <a:uFillTx/>
                  <a:latin typeface="Calibri" panose="020F0502020204030204" pitchFamily="34" charset="0"/>
                  <a:cs typeface="Calibri" panose="020F0502020204030204" pitchFamily="34" charset="0"/>
                </a:rPr>
              </a:br>
              <a:r>
                <a:rPr kumimoji="0" lang="en-GB" sz="1400" b="0" i="1" u="none" strike="noStrike" kern="1200" cap="none" spc="0" normalizeH="0" baseline="0" noProof="0">
                  <a:ln>
                    <a:noFill/>
                  </a:ln>
                  <a:effectLst/>
                  <a:uLnTx/>
                  <a:uFillTx/>
                  <a:latin typeface="Calibri" panose="020F0502020204030204" pitchFamily="34" charset="0"/>
                  <a:cs typeface="Calibri" panose="020F0502020204030204" pitchFamily="34" charset="0"/>
                </a:rPr>
                <a:t>some patients remained in the same cluster)</a:t>
              </a:r>
              <a:endParaRPr kumimoji="0" lang="en-GB" sz="1400" b="0" i="1" u="none" strike="noStrike" kern="1200" cap="none" spc="0" normalizeH="0" baseline="30000" noProof="0">
                <a:ln>
                  <a:noFill/>
                </a:ln>
                <a:effectLst/>
                <a:uLnTx/>
                <a:uFillTx/>
                <a:latin typeface="Calibri" panose="020F0502020204030204" pitchFamily="34" charset="0"/>
                <a:cs typeface="Calibri" panose="020F0502020204030204" pitchFamily="34" charset="0"/>
              </a:endParaRPr>
            </a:p>
          </p:txBody>
        </p:sp>
        <p:cxnSp>
          <p:nvCxnSpPr>
            <p:cNvPr id="506" name="Straight Arrow Connector 505">
              <a:extLst>
                <a:ext uri="{FF2B5EF4-FFF2-40B4-BE49-F238E27FC236}">
                  <a16:creationId xmlns:a16="http://schemas.microsoft.com/office/drawing/2014/main" id="{81A9936D-17A9-46AF-969D-E4812E86631D}"/>
                </a:ext>
              </a:extLst>
            </p:cNvPr>
            <p:cNvCxnSpPr>
              <a:cxnSpLocks/>
            </p:cNvCxnSpPr>
            <p:nvPr/>
          </p:nvCxnSpPr>
          <p:spPr>
            <a:xfrm flipV="1">
              <a:off x="7425080" y="5313586"/>
              <a:ext cx="0" cy="2795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24182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p:txBody>
          <a:bodyPr/>
          <a:lstStyle/>
          <a:p>
            <a:pPr>
              <a:lnSpc>
                <a:spcPct val="107000"/>
              </a:lnSpc>
              <a:spcAft>
                <a:spcPts val="800"/>
              </a:spcAft>
            </a:pPr>
            <a:r>
              <a:rPr lang="en-US"/>
              <a:t>Clinical evaluations for asthma</a:t>
            </a:r>
            <a:r>
              <a:rPr lang="en-US" baseline="30000"/>
              <a:t>1–6</a:t>
            </a:r>
            <a:endParaRPr lang="en-GB" baseline="30000"/>
          </a:p>
        </p:txBody>
      </p:sp>
      <p:sp>
        <p:nvSpPr>
          <p:cNvPr id="11" name="Content Placeholder 10">
            <a:extLst>
              <a:ext uri="{FF2B5EF4-FFF2-40B4-BE49-F238E27FC236}">
                <a16:creationId xmlns:a16="http://schemas.microsoft.com/office/drawing/2014/main" id="{1CA072D2-7C25-5480-68B6-69C152E4E310}"/>
              </a:ext>
            </a:extLst>
          </p:cNvPr>
          <p:cNvSpPr>
            <a:spLocks noGrp="1"/>
          </p:cNvSpPr>
          <p:nvPr>
            <p:ph sz="quarter" idx="13"/>
          </p:nvPr>
        </p:nvSpPr>
        <p:spPr/>
        <p:txBody>
          <a:bodyPr/>
          <a:lstStyle/>
          <a:p>
            <a:r>
              <a:rPr lang="en-US" sz="800" dirty="0"/>
              <a:t>ANA, antinuclear antibodies; ANCA, antineutrophilic cytoplasmic antibodies; CRP, C-reactive protein; FeNO, fractional exhaled nitric oxide; IgE, immunoglobulin E</a:t>
            </a:r>
            <a:br>
              <a:rPr lang="en-US" sz="800" dirty="0"/>
            </a:br>
            <a:r>
              <a:rPr lang="en-US" sz="800" dirty="0"/>
              <a:t>1. </a:t>
            </a:r>
            <a:r>
              <a:rPr lang="it-IT" sz="800" dirty="0"/>
              <a:t>Wan XC, Woodruff PG. Immunol Allergy Clin North Am 2016:36;547–557; 2. Kim H, et al. </a:t>
            </a:r>
            <a:r>
              <a:rPr lang="fr-FR" sz="800" dirty="0" err="1"/>
              <a:t>Allergy</a:t>
            </a:r>
            <a:r>
              <a:rPr lang="fr-FR" sz="800" dirty="0"/>
              <a:t> Asthma Clin </a:t>
            </a:r>
            <a:r>
              <a:rPr lang="fr-FR" sz="800" dirty="0" err="1"/>
              <a:t>Immunol</a:t>
            </a:r>
            <a:r>
              <a:rPr lang="fr-FR" sz="800" dirty="0"/>
              <a:t> 2017;13:48</a:t>
            </a:r>
            <a:r>
              <a:rPr lang="it-IT" sz="800" dirty="0"/>
              <a:t>; 3. Sisodia J, Bajaj T. Allergic bronchopulmonary aspergillosis. In: StatPearls. Treasure Island (FL): StatPearls Publishing, 2023. Available from: http://www.ncbi.nlm.nih.gov/books/NBK542329/ (Accessed 17 July); 4. Ong LT. </a:t>
            </a:r>
            <a:r>
              <a:rPr lang="en-GB" sz="800" dirty="0"/>
              <a:t>EMJ Allergy and Immunology 2021;6:53–60</a:t>
            </a:r>
            <a:r>
              <a:rPr lang="it-IT" sz="800" dirty="0"/>
              <a:t>; 5. Emmi G, et al. Nat Rev Rheumatol 2023;19:378–393; 6. Grygiel-Górniak B, et al. Reumatologia 2017;55:298–304; 7. Sverrild A, et al. Respir Res 2021;22:87</a:t>
            </a:r>
            <a:endParaRPr lang="en-US" sz="800" dirty="0"/>
          </a:p>
        </p:txBody>
      </p:sp>
      <p:sp>
        <p:nvSpPr>
          <p:cNvPr id="3" name="Rectangle: Rounded Corners 2">
            <a:extLst>
              <a:ext uri="{FF2B5EF4-FFF2-40B4-BE49-F238E27FC236}">
                <a16:creationId xmlns:a16="http://schemas.microsoft.com/office/drawing/2014/main" id="{16567459-C499-6964-F91F-985C83684500}"/>
              </a:ext>
            </a:extLst>
          </p:cNvPr>
          <p:cNvSpPr/>
          <p:nvPr/>
        </p:nvSpPr>
        <p:spPr>
          <a:xfrm>
            <a:off x="910543" y="1392901"/>
            <a:ext cx="10370915" cy="4066232"/>
          </a:xfrm>
          <a:prstGeom prst="roundRect">
            <a:avLst>
              <a:gd name="adj" fmla="val 340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89" name="TextBox 188">
            <a:extLst>
              <a:ext uri="{FF2B5EF4-FFF2-40B4-BE49-F238E27FC236}">
                <a16:creationId xmlns:a16="http://schemas.microsoft.com/office/drawing/2014/main" id="{D9456C39-A6BE-D618-6AD1-707DC9C90E8C}"/>
              </a:ext>
            </a:extLst>
          </p:cNvPr>
          <p:cNvSpPr txBox="1"/>
          <p:nvPr/>
        </p:nvSpPr>
        <p:spPr>
          <a:xfrm>
            <a:off x="1164110" y="1583187"/>
            <a:ext cx="3852000" cy="360000"/>
          </a:xfrm>
          <a:prstGeom prst="roundRect">
            <a:avLst/>
          </a:prstGeom>
          <a:solidFill>
            <a:schemeClr val="tx2"/>
          </a:solidFill>
        </p:spPr>
        <p:txBody>
          <a:bodyPr wrap="square" anchor="ctr">
            <a:noAutofit/>
          </a:bodyPr>
          <a:lstStyle/>
          <a:p>
            <a:pPr lvl="0" algn="ctr">
              <a:lnSpc>
                <a:spcPct val="107000"/>
              </a:lnSpc>
            </a:pPr>
            <a:r>
              <a:rPr lang="en-US" b="1" dirty="0">
                <a:solidFill>
                  <a:schemeClr val="bg1"/>
                </a:solidFill>
                <a:effectLst/>
                <a:ea typeface="Calibri" panose="020F0502020204030204" pitchFamily="34" charset="0"/>
                <a:cs typeface="Calibri" panose="020F0502020204030204" pitchFamily="34" charset="0"/>
              </a:rPr>
              <a:t>Asthma biomarkers</a:t>
            </a:r>
          </a:p>
        </p:txBody>
      </p:sp>
      <p:sp>
        <p:nvSpPr>
          <p:cNvPr id="9" name="TextBox 8">
            <a:extLst>
              <a:ext uri="{FF2B5EF4-FFF2-40B4-BE49-F238E27FC236}">
                <a16:creationId xmlns:a16="http://schemas.microsoft.com/office/drawing/2014/main" id="{BE43A427-BFD0-521A-13A3-CB37A80C9785}"/>
              </a:ext>
            </a:extLst>
          </p:cNvPr>
          <p:cNvSpPr txBox="1"/>
          <p:nvPr/>
        </p:nvSpPr>
        <p:spPr>
          <a:xfrm>
            <a:off x="1857473" y="2217983"/>
            <a:ext cx="3691071" cy="369332"/>
          </a:xfrm>
          <a:prstGeom prst="rect">
            <a:avLst/>
          </a:prstGeom>
          <a:noFill/>
        </p:spPr>
        <p:txBody>
          <a:bodyPr wrap="square">
            <a:spAutoFit/>
          </a:bodyPr>
          <a:lstStyle/>
          <a:p>
            <a:pPr>
              <a:spcBef>
                <a:spcPts val="200"/>
              </a:spcBef>
              <a:spcAft>
                <a:spcPts val="200"/>
              </a:spcAft>
            </a:pPr>
            <a:r>
              <a:rPr lang="en-GB" b="1" dirty="0"/>
              <a:t>Test for changes at the cellular level</a:t>
            </a:r>
          </a:p>
        </p:txBody>
      </p:sp>
      <p:pic>
        <p:nvPicPr>
          <p:cNvPr id="6" name="Graphic 5" descr="Petri Dish outline">
            <a:extLst>
              <a:ext uri="{FF2B5EF4-FFF2-40B4-BE49-F238E27FC236}">
                <a16:creationId xmlns:a16="http://schemas.microsoft.com/office/drawing/2014/main" id="{85835A8B-DCAC-849B-DDBA-2053550FE9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15607" y="2097006"/>
            <a:ext cx="641866" cy="641866"/>
          </a:xfrm>
          <a:prstGeom prst="rect">
            <a:avLst/>
          </a:prstGeom>
        </p:spPr>
      </p:pic>
      <p:pic>
        <p:nvPicPr>
          <p:cNvPr id="8" name="Graphic 7" descr="Badge Tick outline">
            <a:extLst>
              <a:ext uri="{FF2B5EF4-FFF2-40B4-BE49-F238E27FC236}">
                <a16:creationId xmlns:a16="http://schemas.microsoft.com/office/drawing/2014/main" id="{8EE5B482-1A39-20D4-361A-B27F64389A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15607" y="2824815"/>
            <a:ext cx="643666" cy="643666"/>
          </a:xfrm>
          <a:prstGeom prst="rect">
            <a:avLst/>
          </a:prstGeom>
        </p:spPr>
      </p:pic>
      <p:sp>
        <p:nvSpPr>
          <p:cNvPr id="10" name="TextBox 9">
            <a:extLst>
              <a:ext uri="{FF2B5EF4-FFF2-40B4-BE49-F238E27FC236}">
                <a16:creationId xmlns:a16="http://schemas.microsoft.com/office/drawing/2014/main" id="{499EE8DA-D7A8-B25D-97A9-C035D129134B}"/>
              </a:ext>
            </a:extLst>
          </p:cNvPr>
          <p:cNvSpPr txBox="1"/>
          <p:nvPr/>
        </p:nvSpPr>
        <p:spPr>
          <a:xfrm>
            <a:off x="1870653" y="2961982"/>
            <a:ext cx="3370162" cy="369332"/>
          </a:xfrm>
          <a:prstGeom prst="rect">
            <a:avLst/>
          </a:prstGeom>
          <a:noFill/>
        </p:spPr>
        <p:txBody>
          <a:bodyPr wrap="square">
            <a:spAutoFit/>
          </a:bodyPr>
          <a:lstStyle/>
          <a:p>
            <a:pPr>
              <a:spcBef>
                <a:spcPts val="200"/>
              </a:spcBef>
              <a:spcAft>
                <a:spcPts val="200"/>
              </a:spcAft>
            </a:pPr>
            <a:r>
              <a:rPr lang="en-GB" b="1" dirty="0"/>
              <a:t>Validated biomarkers</a:t>
            </a:r>
          </a:p>
        </p:txBody>
      </p:sp>
      <p:sp>
        <p:nvSpPr>
          <p:cNvPr id="13" name="TextBox 12">
            <a:extLst>
              <a:ext uri="{FF2B5EF4-FFF2-40B4-BE49-F238E27FC236}">
                <a16:creationId xmlns:a16="http://schemas.microsoft.com/office/drawing/2014/main" id="{6E7AB492-EC4C-AFA0-3314-F618DBE5A97F}"/>
              </a:ext>
            </a:extLst>
          </p:cNvPr>
          <p:cNvSpPr txBox="1"/>
          <p:nvPr/>
        </p:nvSpPr>
        <p:spPr>
          <a:xfrm>
            <a:off x="1323714" y="3600656"/>
            <a:ext cx="2436142" cy="360000"/>
          </a:xfrm>
          <a:prstGeom prst="roundRect">
            <a:avLst/>
          </a:prstGeom>
          <a:solidFill>
            <a:schemeClr val="tx2">
              <a:lumMod val="60000"/>
              <a:lumOff val="40000"/>
            </a:schemeClr>
          </a:solidFill>
        </p:spPr>
        <p:txBody>
          <a:bodyPr wrap="square" anchor="ctr">
            <a:noAutofit/>
          </a:bodyPr>
          <a:lstStyle/>
          <a:p>
            <a:pPr lvl="0" algn="ctr">
              <a:lnSpc>
                <a:spcPct val="107000"/>
              </a:lnSpc>
            </a:pPr>
            <a:r>
              <a:rPr lang="en-US" sz="1600" dirty="0">
                <a:solidFill>
                  <a:schemeClr val="bg1"/>
                </a:solidFill>
                <a:effectLst/>
                <a:ea typeface="Calibri" panose="020F0502020204030204" pitchFamily="34" charset="0"/>
                <a:cs typeface="Calibri" panose="020F0502020204030204" pitchFamily="34" charset="0"/>
              </a:rPr>
              <a:t>Eosinophils</a:t>
            </a:r>
            <a:r>
              <a:rPr lang="en-US" sz="1600" baseline="30000" dirty="0">
                <a:solidFill>
                  <a:schemeClr val="bg1"/>
                </a:solidFill>
                <a:effectLst/>
                <a:ea typeface="Calibri" panose="020F0502020204030204" pitchFamily="34" charset="0"/>
                <a:cs typeface="Calibri" panose="020F0502020204030204" pitchFamily="34" charset="0"/>
              </a:rPr>
              <a:t>1,2</a:t>
            </a:r>
          </a:p>
        </p:txBody>
      </p:sp>
      <p:sp>
        <p:nvSpPr>
          <p:cNvPr id="16" name="TextBox 15">
            <a:extLst>
              <a:ext uri="{FF2B5EF4-FFF2-40B4-BE49-F238E27FC236}">
                <a16:creationId xmlns:a16="http://schemas.microsoft.com/office/drawing/2014/main" id="{71906351-AEAC-4635-7CA6-471AE3B355A9}"/>
              </a:ext>
            </a:extLst>
          </p:cNvPr>
          <p:cNvSpPr txBox="1"/>
          <p:nvPr/>
        </p:nvSpPr>
        <p:spPr>
          <a:xfrm>
            <a:off x="3884697" y="3600656"/>
            <a:ext cx="2436142" cy="360000"/>
          </a:xfrm>
          <a:prstGeom prst="roundRect">
            <a:avLst/>
          </a:prstGeom>
          <a:solidFill>
            <a:schemeClr val="tx2">
              <a:lumMod val="60000"/>
              <a:lumOff val="40000"/>
            </a:schemeClr>
          </a:solidFill>
        </p:spPr>
        <p:txBody>
          <a:bodyPr wrap="square" anchor="ctr">
            <a:noAutofit/>
          </a:bodyPr>
          <a:lstStyle/>
          <a:p>
            <a:pPr lvl="0" algn="ctr">
              <a:lnSpc>
                <a:spcPct val="107000"/>
              </a:lnSpc>
            </a:pPr>
            <a:r>
              <a:rPr lang="en-US" sz="1600" dirty="0">
                <a:solidFill>
                  <a:schemeClr val="bg1"/>
                </a:solidFill>
                <a:cs typeface="Calibri" panose="020F0502020204030204" pitchFamily="34" charset="0"/>
              </a:rPr>
              <a:t>FeNO</a:t>
            </a:r>
            <a:r>
              <a:rPr lang="en-US" sz="1600" baseline="30000" dirty="0">
                <a:solidFill>
                  <a:schemeClr val="bg1"/>
                </a:solidFill>
                <a:cs typeface="Calibri" panose="020F0502020204030204" pitchFamily="34" charset="0"/>
              </a:rPr>
              <a:t>1</a:t>
            </a:r>
          </a:p>
        </p:txBody>
      </p:sp>
      <p:sp>
        <p:nvSpPr>
          <p:cNvPr id="14" name="TextBox 13">
            <a:extLst>
              <a:ext uri="{FF2B5EF4-FFF2-40B4-BE49-F238E27FC236}">
                <a16:creationId xmlns:a16="http://schemas.microsoft.com/office/drawing/2014/main" id="{D079214F-9A8C-3C3B-6BD2-6AEB24EBC86A}"/>
              </a:ext>
            </a:extLst>
          </p:cNvPr>
          <p:cNvSpPr txBox="1"/>
          <p:nvPr/>
        </p:nvSpPr>
        <p:spPr>
          <a:xfrm>
            <a:off x="1323714" y="4248067"/>
            <a:ext cx="2436142" cy="360000"/>
          </a:xfrm>
          <a:prstGeom prst="roundRect">
            <a:avLst/>
          </a:prstGeom>
          <a:solidFill>
            <a:schemeClr val="tx2">
              <a:lumMod val="60000"/>
              <a:lumOff val="40000"/>
            </a:schemeClr>
          </a:solidFill>
        </p:spPr>
        <p:txBody>
          <a:bodyPr wrap="square" anchor="ctr">
            <a:noAutofit/>
          </a:bodyPr>
          <a:lstStyle/>
          <a:p>
            <a:pPr lvl="0" algn="ctr">
              <a:lnSpc>
                <a:spcPct val="107000"/>
              </a:lnSpc>
            </a:pPr>
            <a:r>
              <a:rPr lang="en-US" sz="1600" dirty="0">
                <a:solidFill>
                  <a:schemeClr val="bg1"/>
                </a:solidFill>
                <a:effectLst/>
                <a:ea typeface="Calibri" panose="020F0502020204030204" pitchFamily="34" charset="0"/>
                <a:cs typeface="Calibri" panose="020F0502020204030204" pitchFamily="34" charset="0"/>
              </a:rPr>
              <a:t>IgE</a:t>
            </a:r>
            <a:r>
              <a:rPr lang="en-US" sz="1600" baseline="30000" dirty="0">
                <a:solidFill>
                  <a:schemeClr val="bg1"/>
                </a:solidFill>
                <a:ea typeface="Calibri" panose="020F0502020204030204" pitchFamily="34" charset="0"/>
                <a:cs typeface="Calibri" panose="020F0502020204030204" pitchFamily="34" charset="0"/>
              </a:rPr>
              <a:t>2</a:t>
            </a:r>
            <a:endParaRPr lang="en-US" sz="1600" baseline="30000" dirty="0">
              <a:solidFill>
                <a:schemeClr val="bg1"/>
              </a:solidFill>
              <a:effectLst/>
              <a:ea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B6145E94-2792-082B-33A1-F8D68D046438}"/>
              </a:ext>
            </a:extLst>
          </p:cNvPr>
          <p:cNvSpPr txBox="1"/>
          <p:nvPr/>
        </p:nvSpPr>
        <p:spPr>
          <a:xfrm>
            <a:off x="3884697" y="4248067"/>
            <a:ext cx="2436142" cy="360000"/>
          </a:xfrm>
          <a:prstGeom prst="roundRect">
            <a:avLst/>
          </a:prstGeom>
          <a:solidFill>
            <a:schemeClr val="tx2">
              <a:lumMod val="60000"/>
              <a:lumOff val="40000"/>
            </a:schemeClr>
          </a:solidFill>
        </p:spPr>
        <p:txBody>
          <a:bodyPr wrap="square" anchor="ctr">
            <a:noAutofit/>
          </a:bodyPr>
          <a:lstStyle/>
          <a:p>
            <a:pPr lvl="0" algn="ctr">
              <a:lnSpc>
                <a:spcPct val="107000"/>
              </a:lnSpc>
            </a:pPr>
            <a:r>
              <a:rPr lang="en-US" sz="1600" dirty="0">
                <a:solidFill>
                  <a:schemeClr val="bg1"/>
                </a:solidFill>
                <a:cs typeface="Calibri" panose="020F0502020204030204" pitchFamily="34" charset="0"/>
              </a:rPr>
              <a:t>CRP</a:t>
            </a:r>
            <a:r>
              <a:rPr lang="en-US" sz="1600" baseline="30000" dirty="0">
                <a:solidFill>
                  <a:schemeClr val="bg1"/>
                </a:solidFill>
                <a:cs typeface="Calibri" panose="020F0502020204030204" pitchFamily="34" charset="0"/>
              </a:rPr>
              <a:t>4</a:t>
            </a:r>
          </a:p>
        </p:txBody>
      </p:sp>
      <p:sp>
        <p:nvSpPr>
          <p:cNvPr id="15" name="TextBox 14">
            <a:extLst>
              <a:ext uri="{FF2B5EF4-FFF2-40B4-BE49-F238E27FC236}">
                <a16:creationId xmlns:a16="http://schemas.microsoft.com/office/drawing/2014/main" id="{8471695F-959F-AB13-FFC0-68A8BC16485B}"/>
              </a:ext>
            </a:extLst>
          </p:cNvPr>
          <p:cNvSpPr txBox="1"/>
          <p:nvPr/>
        </p:nvSpPr>
        <p:spPr>
          <a:xfrm>
            <a:off x="1323714" y="4894755"/>
            <a:ext cx="2436142" cy="360000"/>
          </a:xfrm>
          <a:prstGeom prst="roundRect">
            <a:avLst/>
          </a:prstGeom>
          <a:solidFill>
            <a:schemeClr val="tx2">
              <a:lumMod val="60000"/>
              <a:lumOff val="40000"/>
            </a:schemeClr>
          </a:solidFill>
        </p:spPr>
        <p:txBody>
          <a:bodyPr wrap="square" anchor="ctr">
            <a:noAutofit/>
          </a:bodyPr>
          <a:lstStyle/>
          <a:p>
            <a:pPr lvl="0" algn="ctr">
              <a:lnSpc>
                <a:spcPct val="107000"/>
              </a:lnSpc>
            </a:pPr>
            <a:r>
              <a:rPr lang="en-US" sz="1600" i="1" dirty="0">
                <a:solidFill>
                  <a:schemeClr val="bg1"/>
                </a:solidFill>
                <a:cs typeface="Calibri" panose="020F0502020204030204" pitchFamily="34" charset="0"/>
              </a:rPr>
              <a:t>Aspergillus</a:t>
            </a:r>
            <a:r>
              <a:rPr lang="en-US" sz="1600" dirty="0">
                <a:solidFill>
                  <a:schemeClr val="bg1"/>
                </a:solidFill>
                <a:cs typeface="Calibri" panose="020F0502020204030204" pitchFamily="34" charset="0"/>
              </a:rPr>
              <a:t> antigens</a:t>
            </a:r>
            <a:r>
              <a:rPr lang="en-US" sz="1600" baseline="30000" dirty="0">
                <a:solidFill>
                  <a:schemeClr val="bg1"/>
                </a:solidFill>
                <a:cs typeface="Calibri" panose="020F0502020204030204" pitchFamily="34" charset="0"/>
              </a:rPr>
              <a:t>3</a:t>
            </a:r>
          </a:p>
        </p:txBody>
      </p:sp>
      <p:sp>
        <p:nvSpPr>
          <p:cNvPr id="21" name="TextBox 20">
            <a:extLst>
              <a:ext uri="{FF2B5EF4-FFF2-40B4-BE49-F238E27FC236}">
                <a16:creationId xmlns:a16="http://schemas.microsoft.com/office/drawing/2014/main" id="{3BC338AD-9714-AA9A-F730-EB5D52C376F7}"/>
              </a:ext>
            </a:extLst>
          </p:cNvPr>
          <p:cNvSpPr txBox="1"/>
          <p:nvPr/>
        </p:nvSpPr>
        <p:spPr>
          <a:xfrm>
            <a:off x="3884697" y="4894755"/>
            <a:ext cx="2436142" cy="360000"/>
          </a:xfrm>
          <a:prstGeom prst="roundRect">
            <a:avLst/>
          </a:prstGeom>
          <a:solidFill>
            <a:schemeClr val="tx2">
              <a:lumMod val="60000"/>
              <a:lumOff val="40000"/>
            </a:schemeClr>
          </a:solidFill>
        </p:spPr>
        <p:txBody>
          <a:bodyPr wrap="square" anchor="ctr">
            <a:noAutofit/>
          </a:bodyPr>
          <a:lstStyle/>
          <a:p>
            <a:pPr lvl="0" algn="ctr">
              <a:lnSpc>
                <a:spcPct val="107000"/>
              </a:lnSpc>
            </a:pPr>
            <a:r>
              <a:rPr lang="en-US" sz="1600" dirty="0">
                <a:solidFill>
                  <a:schemeClr val="bg1"/>
                </a:solidFill>
                <a:cs typeface="Calibri" panose="020F0502020204030204" pitchFamily="34" charset="0"/>
              </a:rPr>
              <a:t>ANCA and ANA</a:t>
            </a:r>
            <a:r>
              <a:rPr lang="en-US" sz="1600" baseline="30000" dirty="0">
                <a:solidFill>
                  <a:schemeClr val="bg1"/>
                </a:solidFill>
                <a:cs typeface="Calibri" panose="020F0502020204030204" pitchFamily="34" charset="0"/>
              </a:rPr>
              <a:t>5,6</a:t>
            </a:r>
          </a:p>
        </p:txBody>
      </p:sp>
      <p:sp>
        <p:nvSpPr>
          <p:cNvPr id="4" name="TextBox 3">
            <a:extLst>
              <a:ext uri="{FF2B5EF4-FFF2-40B4-BE49-F238E27FC236}">
                <a16:creationId xmlns:a16="http://schemas.microsoft.com/office/drawing/2014/main" id="{BEF5FC14-0275-94F3-3C0A-B6C551AC2F19}"/>
              </a:ext>
            </a:extLst>
          </p:cNvPr>
          <p:cNvSpPr txBox="1"/>
          <p:nvPr/>
        </p:nvSpPr>
        <p:spPr>
          <a:xfrm>
            <a:off x="7016286" y="3610026"/>
            <a:ext cx="3852000" cy="360000"/>
          </a:xfrm>
          <a:prstGeom prst="roundRect">
            <a:avLst/>
          </a:prstGeom>
          <a:solidFill>
            <a:schemeClr val="bg2">
              <a:lumMod val="60000"/>
              <a:lumOff val="40000"/>
            </a:schemeClr>
          </a:solidFill>
        </p:spPr>
        <p:txBody>
          <a:bodyPr wrap="square" anchor="ctr">
            <a:noAutofit/>
          </a:bodyPr>
          <a:lstStyle/>
          <a:p>
            <a:pPr lvl="0" algn="ctr">
              <a:lnSpc>
                <a:spcPct val="107000"/>
              </a:lnSpc>
            </a:pPr>
            <a:r>
              <a:rPr lang="en-US" sz="1600" dirty="0">
                <a:solidFill>
                  <a:schemeClr val="bg1"/>
                </a:solidFill>
                <a:effectLst/>
                <a:ea typeface="Calibri" panose="020F0502020204030204" pitchFamily="34" charset="0"/>
                <a:cs typeface="Calibri" panose="020F0502020204030204" pitchFamily="34" charset="0"/>
              </a:rPr>
              <a:t>Sputum induction</a:t>
            </a:r>
            <a:r>
              <a:rPr lang="en-US" sz="1600" baseline="30000" dirty="0">
                <a:solidFill>
                  <a:schemeClr val="bg1"/>
                </a:solidFill>
                <a:ea typeface="Calibri" panose="020F0502020204030204" pitchFamily="34" charset="0"/>
                <a:cs typeface="Calibri" panose="020F0502020204030204" pitchFamily="34" charset="0"/>
              </a:rPr>
              <a:t>2</a:t>
            </a:r>
            <a:endParaRPr lang="en-US" sz="1600" baseline="30000" dirty="0">
              <a:solidFill>
                <a:schemeClr val="bg1"/>
              </a:solidFill>
              <a:effectLst/>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2B3A12C-038A-5DF7-709C-208D2E60287D}"/>
              </a:ext>
            </a:extLst>
          </p:cNvPr>
          <p:cNvSpPr txBox="1"/>
          <p:nvPr/>
        </p:nvSpPr>
        <p:spPr>
          <a:xfrm>
            <a:off x="7016286" y="4222429"/>
            <a:ext cx="3852000" cy="360000"/>
          </a:xfrm>
          <a:prstGeom prst="roundRect">
            <a:avLst/>
          </a:prstGeom>
          <a:solidFill>
            <a:schemeClr val="bg2">
              <a:lumMod val="60000"/>
              <a:lumOff val="40000"/>
            </a:schemeClr>
          </a:solidFill>
        </p:spPr>
        <p:txBody>
          <a:bodyPr wrap="square" anchor="ctr">
            <a:noAutofit/>
          </a:bodyPr>
          <a:lstStyle/>
          <a:p>
            <a:pPr lvl="0" algn="ctr">
              <a:lnSpc>
                <a:spcPct val="107000"/>
              </a:lnSpc>
            </a:pPr>
            <a:r>
              <a:rPr lang="en-US" sz="1600" dirty="0">
                <a:solidFill>
                  <a:schemeClr val="bg1"/>
                </a:solidFill>
                <a:effectLst/>
                <a:ea typeface="Calibri" panose="020F0502020204030204" pitchFamily="34" charset="0"/>
                <a:cs typeface="Calibri" panose="020F0502020204030204" pitchFamily="34" charset="0"/>
              </a:rPr>
              <a:t>Airway hyperresponsiveness</a:t>
            </a:r>
            <a:r>
              <a:rPr lang="en-US" sz="1600" baseline="30000" dirty="0">
                <a:solidFill>
                  <a:schemeClr val="bg1"/>
                </a:solidFill>
                <a:effectLst/>
                <a:ea typeface="Calibri" panose="020F0502020204030204" pitchFamily="34" charset="0"/>
                <a:cs typeface="Calibri" panose="020F0502020204030204" pitchFamily="34" charset="0"/>
              </a:rPr>
              <a:t>7</a:t>
            </a:r>
          </a:p>
        </p:txBody>
      </p:sp>
      <p:pic>
        <p:nvPicPr>
          <p:cNvPr id="18" name="Graphic 17" descr="Badge Tick outline">
            <a:extLst>
              <a:ext uri="{FF2B5EF4-FFF2-40B4-BE49-F238E27FC236}">
                <a16:creationId xmlns:a16="http://schemas.microsoft.com/office/drawing/2014/main" id="{592D13B6-02B4-CD66-4238-8D74F633757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16286" y="2870459"/>
            <a:ext cx="643666" cy="643666"/>
          </a:xfrm>
          <a:prstGeom prst="rect">
            <a:avLst/>
          </a:prstGeom>
        </p:spPr>
      </p:pic>
      <p:sp>
        <p:nvSpPr>
          <p:cNvPr id="22" name="TextBox 21">
            <a:extLst>
              <a:ext uri="{FF2B5EF4-FFF2-40B4-BE49-F238E27FC236}">
                <a16:creationId xmlns:a16="http://schemas.microsoft.com/office/drawing/2014/main" id="{9DE5DAE9-0F3A-975A-BF1C-A70F99EB60CD}"/>
              </a:ext>
            </a:extLst>
          </p:cNvPr>
          <p:cNvSpPr txBox="1"/>
          <p:nvPr/>
        </p:nvSpPr>
        <p:spPr>
          <a:xfrm>
            <a:off x="7671332" y="3007626"/>
            <a:ext cx="3370162" cy="369332"/>
          </a:xfrm>
          <a:prstGeom prst="rect">
            <a:avLst/>
          </a:prstGeom>
          <a:noFill/>
        </p:spPr>
        <p:txBody>
          <a:bodyPr wrap="square">
            <a:spAutoFit/>
          </a:bodyPr>
          <a:lstStyle/>
          <a:p>
            <a:pPr>
              <a:spcBef>
                <a:spcPts val="200"/>
              </a:spcBef>
              <a:spcAft>
                <a:spcPts val="200"/>
              </a:spcAft>
            </a:pPr>
            <a:r>
              <a:rPr lang="en-GB" b="1" dirty="0"/>
              <a:t>Additional tests </a:t>
            </a:r>
          </a:p>
        </p:txBody>
      </p:sp>
    </p:spTree>
    <p:extLst>
      <p:ext uri="{BB962C8B-B14F-4D97-AF65-F5344CB8AC3E}">
        <p14:creationId xmlns:p14="http://schemas.microsoft.com/office/powerpoint/2010/main" val="3997577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E7025-99CB-7341-CBC7-411AA660288F}"/>
              </a:ext>
            </a:extLst>
          </p:cNvPr>
          <p:cNvSpPr>
            <a:spLocks noGrp="1"/>
          </p:cNvSpPr>
          <p:nvPr>
            <p:ph type="title"/>
          </p:nvPr>
        </p:nvSpPr>
        <p:spPr/>
        <p:txBody>
          <a:bodyPr/>
          <a:lstStyle/>
          <a:p>
            <a:r>
              <a:rPr lang="en-GB"/>
              <a:t>Validated and experimental biomarkers and the asthma phenotypes they can be used to identify</a:t>
            </a:r>
            <a:r>
              <a:rPr lang="en-GB" baseline="30000"/>
              <a:t>1,2</a:t>
            </a:r>
          </a:p>
        </p:txBody>
      </p:sp>
      <p:sp>
        <p:nvSpPr>
          <p:cNvPr id="3" name="Footer Placeholder 1">
            <a:extLst>
              <a:ext uri="{FF2B5EF4-FFF2-40B4-BE49-F238E27FC236}">
                <a16:creationId xmlns:a16="http://schemas.microsoft.com/office/drawing/2014/main" id="{5F3027A3-7118-FED5-569A-0F57C7A4704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20" normalizeH="0" baseline="0" noProof="0" dirty="0">
              <a:ln>
                <a:noFill/>
              </a:ln>
              <a:solidFill>
                <a:srgbClr val="6566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20" normalizeH="0" baseline="0" noProof="0" dirty="0">
                <a:ln>
                  <a:noFill/>
                </a:ln>
                <a:solidFill>
                  <a:srgbClr val="656665"/>
                </a:solidFill>
                <a:effectLst/>
                <a:uLnTx/>
                <a:uFillTx/>
                <a:latin typeface="Calibri"/>
                <a:ea typeface="+mn-ea"/>
                <a:cs typeface="+mn-cs"/>
              </a:rPr>
              <a:t>FeNO, fractional exhaled nitric oxide; IgE, immunoglobulin E; T2, Type 2</a:t>
            </a:r>
            <a:br>
              <a:rPr lang="en-GB" sz="800" dirty="0">
                <a:solidFill>
                  <a:srgbClr val="656665"/>
                </a:solidFill>
                <a:latin typeface="Calibri"/>
              </a:rPr>
            </a:br>
            <a:r>
              <a:rPr kumimoji="0" lang="en-GB" sz="800" b="0" i="0" u="none" strike="noStrike" kern="1200" cap="none" spc="20" normalizeH="0" baseline="0" noProof="0" dirty="0">
                <a:ln>
                  <a:noFill/>
                </a:ln>
                <a:solidFill>
                  <a:srgbClr val="656665"/>
                </a:solidFill>
                <a:effectLst/>
                <a:uLnTx/>
                <a:uFillTx/>
                <a:latin typeface="Calibri"/>
                <a:ea typeface="+mn-ea"/>
                <a:cs typeface="+mn-cs"/>
              </a:rPr>
              <a:t>1. </a:t>
            </a:r>
            <a:r>
              <a:rPr lang="it-IT" sz="800" dirty="0"/>
              <a:t>Kim H, et al. </a:t>
            </a:r>
            <a:r>
              <a:rPr lang="fr-FR" sz="800" dirty="0" err="1"/>
              <a:t>Allergy</a:t>
            </a:r>
            <a:r>
              <a:rPr lang="fr-FR" sz="800" dirty="0"/>
              <a:t> Asthma Clin </a:t>
            </a:r>
            <a:r>
              <a:rPr lang="fr-FR" sz="800" dirty="0" err="1"/>
              <a:t>Immunol</a:t>
            </a:r>
            <a:r>
              <a:rPr lang="fr-FR" sz="800" dirty="0"/>
              <a:t> 2017;13:48</a:t>
            </a:r>
            <a:r>
              <a:rPr kumimoji="0" lang="en-GB" sz="800" b="0" i="0" u="none" strike="noStrike" kern="1200" cap="none" spc="20" normalizeH="0" baseline="0" noProof="0" dirty="0">
                <a:ln>
                  <a:noFill/>
                </a:ln>
                <a:solidFill>
                  <a:srgbClr val="656665"/>
                </a:solidFill>
                <a:effectLst/>
                <a:uLnTx/>
                <a:uFillTx/>
                <a:latin typeface="Calibri"/>
                <a:ea typeface="+mn-ea"/>
                <a:cs typeface="+mn-cs"/>
              </a:rPr>
              <a:t>; 2. </a:t>
            </a:r>
            <a:r>
              <a:rPr kumimoji="0" lang="en-GB" sz="800" b="0" i="0" u="none" strike="noStrike" kern="1200" cap="none" spc="20" normalizeH="0" baseline="0" noProof="0" dirty="0" err="1">
                <a:ln>
                  <a:noFill/>
                </a:ln>
                <a:solidFill>
                  <a:srgbClr val="656665"/>
                </a:solidFill>
                <a:effectLst/>
                <a:uLnTx/>
                <a:uFillTx/>
                <a:latin typeface="Calibri"/>
                <a:ea typeface="+mn-ea"/>
                <a:cs typeface="+mn-cs"/>
              </a:rPr>
              <a:t>Ricciardolo</a:t>
            </a:r>
            <a:r>
              <a:rPr kumimoji="0" lang="en-GB" sz="800" b="0" i="0" u="none" strike="noStrike" kern="1200" cap="none" spc="20" normalizeH="0" baseline="0" noProof="0" dirty="0">
                <a:ln>
                  <a:noFill/>
                </a:ln>
                <a:solidFill>
                  <a:srgbClr val="656665"/>
                </a:solidFill>
                <a:effectLst/>
                <a:uLnTx/>
                <a:uFillTx/>
                <a:latin typeface="Calibri"/>
                <a:ea typeface="+mn-ea"/>
                <a:cs typeface="+mn-cs"/>
              </a:rPr>
              <a:t> FL, et al. </a:t>
            </a:r>
            <a:r>
              <a:rPr kumimoji="0" lang="en-GB" sz="800" b="0" i="0" u="none" strike="noStrike" kern="1200" cap="none" spc="20" normalizeH="0" baseline="0" noProof="0" dirty="0" err="1">
                <a:ln>
                  <a:noFill/>
                </a:ln>
                <a:solidFill>
                  <a:srgbClr val="656665"/>
                </a:solidFill>
                <a:effectLst/>
                <a:uLnTx/>
                <a:uFillTx/>
                <a:latin typeface="Calibri"/>
                <a:ea typeface="+mn-ea"/>
                <a:cs typeface="+mn-cs"/>
              </a:rPr>
              <a:t>Allergol</a:t>
            </a:r>
            <a:r>
              <a:rPr kumimoji="0" lang="en-GB" sz="800" b="0" i="0" u="none" strike="noStrike" kern="1200" cap="none" spc="20" normalizeH="0" baseline="0" noProof="0" dirty="0">
                <a:ln>
                  <a:noFill/>
                </a:ln>
                <a:solidFill>
                  <a:srgbClr val="656665"/>
                </a:solidFill>
                <a:effectLst/>
                <a:uLnTx/>
                <a:uFillTx/>
                <a:latin typeface="Calibri"/>
                <a:ea typeface="+mn-ea"/>
                <a:cs typeface="+mn-cs"/>
              </a:rPr>
              <a:t> </a:t>
            </a:r>
            <a:r>
              <a:rPr kumimoji="0" lang="en-GB" sz="800" b="0" i="0" u="none" strike="noStrike" kern="1200" cap="none" spc="20" normalizeH="0" baseline="0" noProof="0" dirty="0" err="1">
                <a:ln>
                  <a:noFill/>
                </a:ln>
                <a:solidFill>
                  <a:srgbClr val="656665"/>
                </a:solidFill>
                <a:effectLst/>
                <a:uLnTx/>
                <a:uFillTx/>
                <a:latin typeface="Calibri"/>
                <a:ea typeface="+mn-ea"/>
                <a:cs typeface="+mn-cs"/>
              </a:rPr>
              <a:t>Immunopathol</a:t>
            </a:r>
            <a:r>
              <a:rPr kumimoji="0" lang="en-GB" sz="800" b="0" i="0" u="none" strike="noStrike" kern="1200" cap="none" spc="20" normalizeH="0" baseline="0" noProof="0" dirty="0">
                <a:ln>
                  <a:noFill/>
                </a:ln>
                <a:solidFill>
                  <a:srgbClr val="656665"/>
                </a:solidFill>
                <a:effectLst/>
                <a:uLnTx/>
                <a:uFillTx/>
                <a:latin typeface="Calibri"/>
                <a:ea typeface="+mn-ea"/>
                <a:cs typeface="+mn-cs"/>
              </a:rPr>
              <a:t> (</a:t>
            </a:r>
            <a:r>
              <a:rPr kumimoji="0" lang="en-GB" sz="800" b="0" i="0" u="none" strike="noStrike" kern="1200" cap="none" spc="20" normalizeH="0" baseline="0" noProof="0" dirty="0" err="1">
                <a:ln>
                  <a:noFill/>
                </a:ln>
                <a:solidFill>
                  <a:srgbClr val="656665"/>
                </a:solidFill>
                <a:effectLst/>
                <a:uLnTx/>
                <a:uFillTx/>
                <a:latin typeface="Calibri"/>
                <a:ea typeface="+mn-ea"/>
                <a:cs typeface="+mn-cs"/>
              </a:rPr>
              <a:t>Madr</a:t>
            </a:r>
            <a:r>
              <a:rPr kumimoji="0" lang="en-GB" sz="800" b="0" i="0" u="none" strike="noStrike" kern="1200" cap="none" spc="20" normalizeH="0" baseline="0" noProof="0" dirty="0">
                <a:ln>
                  <a:noFill/>
                </a:ln>
                <a:solidFill>
                  <a:srgbClr val="656665"/>
                </a:solidFill>
                <a:effectLst/>
                <a:uLnTx/>
                <a:uFillTx/>
                <a:latin typeface="Calibri"/>
                <a:ea typeface="+mn-ea"/>
                <a:cs typeface="+mn-cs"/>
              </a:rPr>
              <a:t>) 2015;43:609–616</a:t>
            </a:r>
            <a:endParaRPr kumimoji="0" lang="en-GB" sz="800" b="1" i="0" u="none" strike="noStrike" kern="1200" cap="none" spc="20" normalizeH="0" baseline="0" noProof="0" dirty="0">
              <a:ln>
                <a:noFill/>
              </a:ln>
              <a:solidFill>
                <a:srgbClr val="656665"/>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7FCB85E8-5328-ABF5-FF72-D0B4C2EDBAF3}"/>
              </a:ext>
            </a:extLst>
          </p:cNvPr>
          <p:cNvSpPr>
            <a:spLocks noGrp="1"/>
          </p:cNvSpPr>
          <p:nvPr>
            <p:ph type="sldNum" sz="quarter" idx="12"/>
          </p:nvPr>
        </p:nvSpPr>
        <p:spPr/>
        <p:txBody>
          <a:bodyPr/>
          <a:lstStyle/>
          <a:p>
            <a:fld id="{D38BAEAC-A895-4A01-AB9B-F6141799970D}" type="slidenum">
              <a:rPr lang="en-GB" smtClean="0"/>
              <a:pPr/>
              <a:t>8</a:t>
            </a:fld>
            <a:endParaRPr lang="en-GB"/>
          </a:p>
        </p:txBody>
      </p:sp>
      <p:sp>
        <p:nvSpPr>
          <p:cNvPr id="5" name="Rectangle: Rounded Corners 4">
            <a:extLst>
              <a:ext uri="{FF2B5EF4-FFF2-40B4-BE49-F238E27FC236}">
                <a16:creationId xmlns:a16="http://schemas.microsoft.com/office/drawing/2014/main" id="{F3A05BCA-22A9-71B1-2469-D4FC8058FA4F}"/>
              </a:ext>
            </a:extLst>
          </p:cNvPr>
          <p:cNvSpPr/>
          <p:nvPr/>
        </p:nvSpPr>
        <p:spPr>
          <a:xfrm>
            <a:off x="548579" y="4739352"/>
            <a:ext cx="11148118" cy="927568"/>
          </a:xfrm>
          <a:prstGeom prst="roundRect">
            <a:avLst>
              <a:gd name="adj" fmla="val 34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solidFill>
                <a:effectLst/>
                <a:uLnTx/>
                <a:uFillTx/>
                <a:latin typeface="Calibri"/>
                <a:ea typeface="+mn-ea"/>
                <a:cs typeface="+mn-cs"/>
              </a:rPr>
              <a:t>Other validated and experimental biomarkers can also be used to identify asthma phenotypes</a:t>
            </a:r>
            <a:r>
              <a:rPr lang="en-GB" b="1" baseline="30000" dirty="0">
                <a:solidFill>
                  <a:schemeClr val="bg1"/>
                </a:solidFill>
                <a:latin typeface="Calibri"/>
              </a:rPr>
              <a:t>1</a:t>
            </a:r>
            <a:r>
              <a:rPr kumimoji="0" lang="en-GB" sz="1800" b="1" i="0" u="none" strike="noStrike" kern="1200" cap="none" spc="0" normalizeH="0" baseline="0" noProof="0" dirty="0">
                <a:ln>
                  <a:noFill/>
                </a:ln>
                <a:solidFill>
                  <a:schemeClr val="bg1"/>
                </a:solidFill>
                <a:effectLst/>
                <a:uLnTx/>
                <a:uFillTx/>
                <a:latin typeface="Calibri"/>
                <a:ea typeface="+mn-ea"/>
                <a:cs typeface="+mn-cs"/>
              </a:rPr>
              <a:t> </a:t>
            </a:r>
            <a:endParaRPr kumimoji="0" lang="en-GB" sz="1800" b="1" i="0" u="none" strike="sngStrike" kern="1200" cap="none" spc="0" normalizeH="0" baseline="0" noProof="0" dirty="0">
              <a:ln>
                <a:noFill/>
              </a:ln>
              <a:solidFill>
                <a:schemeClr val="bg1"/>
              </a:solidFill>
              <a:effectLst/>
              <a:uLnTx/>
              <a:uFillTx/>
              <a:latin typeface="Calibri"/>
              <a:ea typeface="+mn-ea"/>
              <a:cs typeface="+mn-cs"/>
            </a:endParaRPr>
          </a:p>
        </p:txBody>
      </p:sp>
      <p:graphicFrame>
        <p:nvGraphicFramePr>
          <p:cNvPr id="9" name="Table 4">
            <a:extLst>
              <a:ext uri="{FF2B5EF4-FFF2-40B4-BE49-F238E27FC236}">
                <a16:creationId xmlns:a16="http://schemas.microsoft.com/office/drawing/2014/main" id="{3B6332E3-FAD7-440E-1D24-05F72E2CC917}"/>
              </a:ext>
            </a:extLst>
          </p:cNvPr>
          <p:cNvGraphicFramePr>
            <a:graphicFrameLocks/>
          </p:cNvGraphicFramePr>
          <p:nvPr>
            <p:extLst>
              <p:ext uri="{D42A27DB-BD31-4B8C-83A1-F6EECF244321}">
                <p14:modId xmlns:p14="http://schemas.microsoft.com/office/powerpoint/2010/main" val="2664084943"/>
              </p:ext>
            </p:extLst>
          </p:nvPr>
        </p:nvGraphicFramePr>
        <p:xfrm>
          <a:off x="548282" y="1719568"/>
          <a:ext cx="11148713" cy="2664000"/>
        </p:xfrm>
        <a:graphic>
          <a:graphicData uri="http://schemas.openxmlformats.org/drawingml/2006/table">
            <a:tbl>
              <a:tblPr firstRow="1" bandRow="1">
                <a:tableStyleId>{F5AB1C69-6EDB-4FF4-983F-18BD219EF322}</a:tableStyleId>
              </a:tblPr>
              <a:tblGrid>
                <a:gridCol w="3388514">
                  <a:extLst>
                    <a:ext uri="{9D8B030D-6E8A-4147-A177-3AD203B41FA5}">
                      <a16:colId xmlns:a16="http://schemas.microsoft.com/office/drawing/2014/main" val="1905726713"/>
                    </a:ext>
                  </a:extLst>
                </a:gridCol>
                <a:gridCol w="2586733">
                  <a:extLst>
                    <a:ext uri="{9D8B030D-6E8A-4147-A177-3AD203B41FA5}">
                      <a16:colId xmlns:a16="http://schemas.microsoft.com/office/drawing/2014/main" val="779956644"/>
                    </a:ext>
                  </a:extLst>
                </a:gridCol>
                <a:gridCol w="2586733">
                  <a:extLst>
                    <a:ext uri="{9D8B030D-6E8A-4147-A177-3AD203B41FA5}">
                      <a16:colId xmlns:a16="http://schemas.microsoft.com/office/drawing/2014/main" val="2950858985"/>
                    </a:ext>
                  </a:extLst>
                </a:gridCol>
                <a:gridCol w="2586733">
                  <a:extLst>
                    <a:ext uri="{9D8B030D-6E8A-4147-A177-3AD203B41FA5}">
                      <a16:colId xmlns:a16="http://schemas.microsoft.com/office/drawing/2014/main" val="576181230"/>
                    </a:ext>
                  </a:extLst>
                </a:gridCol>
              </a:tblGrid>
              <a:tr h="936000">
                <a:tc>
                  <a:txBody>
                    <a:bodyPr/>
                    <a:lstStyle/>
                    <a:p>
                      <a:pPr algn="ctr"/>
                      <a:r>
                        <a:rPr lang="en-GB" dirty="0">
                          <a:solidFill>
                            <a:schemeClr val="bg1"/>
                          </a:solidFill>
                        </a:rPr>
                        <a:t>Biomarker</a:t>
                      </a:r>
                    </a:p>
                  </a:txBody>
                  <a:tcPr anchor="ctr"/>
                </a:tc>
                <a:tc>
                  <a:txBody>
                    <a:bodyPr/>
                    <a:lstStyle/>
                    <a:p>
                      <a:pPr algn="ctr"/>
                      <a:r>
                        <a:rPr lang="en-GB" dirty="0">
                          <a:solidFill>
                            <a:schemeClr val="bg1"/>
                          </a:solidFill>
                        </a:rPr>
                        <a:t>Allergic eosinophilic asthma</a:t>
                      </a:r>
                    </a:p>
                  </a:txBody>
                  <a:tcPr anchor="ctr"/>
                </a:tc>
                <a:tc>
                  <a:txBody>
                    <a:bodyPr/>
                    <a:lstStyle/>
                    <a:p>
                      <a:pPr algn="ctr"/>
                      <a:r>
                        <a:rPr lang="en-GB" dirty="0">
                          <a:solidFill>
                            <a:schemeClr val="bg1"/>
                          </a:solidFill>
                        </a:rPr>
                        <a:t>Non-allergic eosinophilic asthma</a:t>
                      </a:r>
                    </a:p>
                  </a:txBody>
                  <a:tcPr anchor="ctr"/>
                </a:tc>
                <a:tc>
                  <a:txBody>
                    <a:bodyPr/>
                    <a:lstStyle/>
                    <a:p>
                      <a:pPr algn="ctr"/>
                      <a:r>
                        <a:rPr lang="en-GB" dirty="0">
                          <a:solidFill>
                            <a:schemeClr val="bg1"/>
                          </a:solidFill>
                        </a:rPr>
                        <a:t>Beyond-T2 asthma</a:t>
                      </a:r>
                    </a:p>
                  </a:txBody>
                  <a:tcPr anchor="ctr"/>
                </a:tc>
                <a:extLst>
                  <a:ext uri="{0D108BD9-81ED-4DB2-BD59-A6C34878D82A}">
                    <a16:rowId xmlns:a16="http://schemas.microsoft.com/office/drawing/2014/main" val="4119738180"/>
                  </a:ext>
                </a:extLst>
              </a:tr>
              <a:tr h="576000">
                <a:tc>
                  <a:txBody>
                    <a:bodyPr/>
                    <a:lstStyle/>
                    <a:p>
                      <a:pPr algn="ctr"/>
                      <a:r>
                        <a:rPr lang="en-GB" dirty="0">
                          <a:solidFill>
                            <a:schemeClr val="tx1"/>
                          </a:solidFill>
                        </a:rPr>
                        <a:t>Eosinophils</a:t>
                      </a:r>
                      <a:r>
                        <a:rPr lang="en-GB" baseline="30000" dirty="0">
                          <a:solidFill>
                            <a:schemeClr val="tx1"/>
                          </a:solidFill>
                        </a:rPr>
                        <a:t>1</a:t>
                      </a:r>
                    </a:p>
                  </a:txBody>
                  <a:tcPr anchor="ctr"/>
                </a:tc>
                <a:tc>
                  <a:txBody>
                    <a:bodyPr/>
                    <a:lstStyle/>
                    <a:p>
                      <a:pPr algn="ctr"/>
                      <a:r>
                        <a:rPr lang="en-GB" dirty="0">
                          <a:solidFill>
                            <a:schemeClr val="tx1"/>
                          </a:solidFill>
                          <a:sym typeface="Wingdings" panose="05000000000000000000" pitchFamily="2" charset="2"/>
                        </a:rPr>
                        <a:t></a:t>
                      </a:r>
                      <a:endParaRPr lang="en-GB"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sym typeface="Wingdings" panose="05000000000000000000" pitchFamily="2" charset="2"/>
                        </a:rPr>
                        <a:t></a:t>
                      </a:r>
                      <a:endParaRPr lang="en-GB" dirty="0">
                        <a:solidFill>
                          <a:schemeClr val="tx1"/>
                        </a:solidFill>
                      </a:endParaRPr>
                    </a:p>
                  </a:txBody>
                  <a:tcPr anchor="ctr"/>
                </a:tc>
                <a:tc>
                  <a:txBody>
                    <a:bodyPr/>
                    <a:lstStyle/>
                    <a:p>
                      <a:pPr algn="ctr"/>
                      <a:endParaRPr lang="en-GB"/>
                    </a:p>
                  </a:txBody>
                  <a:tcPr anchor="ctr"/>
                </a:tc>
                <a:extLst>
                  <a:ext uri="{0D108BD9-81ED-4DB2-BD59-A6C34878D82A}">
                    <a16:rowId xmlns:a16="http://schemas.microsoft.com/office/drawing/2014/main" val="3939404683"/>
                  </a:ext>
                </a:extLst>
              </a:tr>
              <a:tr h="576000">
                <a:tc>
                  <a:txBody>
                    <a:bodyPr/>
                    <a:lstStyle/>
                    <a:p>
                      <a:pPr algn="ctr"/>
                      <a:r>
                        <a:rPr lang="en-GB" dirty="0">
                          <a:solidFill>
                            <a:schemeClr val="tx1"/>
                          </a:solidFill>
                        </a:rPr>
                        <a:t>IgE</a:t>
                      </a:r>
                      <a:r>
                        <a:rPr lang="en-GB" baseline="30000" dirty="0">
                          <a:solidFill>
                            <a:schemeClr val="tx1"/>
                          </a:solidFill>
                        </a:rPr>
                        <a:t>1</a:t>
                      </a:r>
                    </a:p>
                  </a:txBody>
                  <a:tcPr anchor="ctr"/>
                </a:tc>
                <a:tc>
                  <a:txBody>
                    <a:bodyPr/>
                    <a:lstStyle/>
                    <a:p>
                      <a:pPr algn="ctr"/>
                      <a:r>
                        <a:rPr lang="en-GB" dirty="0">
                          <a:solidFill>
                            <a:schemeClr val="tx1"/>
                          </a:solidFill>
                          <a:sym typeface="Wingdings" panose="05000000000000000000" pitchFamily="2" charset="2"/>
                        </a:rPr>
                        <a:t></a:t>
                      </a:r>
                      <a:endParaRPr lang="en-GB" dirty="0">
                        <a:solidFill>
                          <a:schemeClr val="tx1"/>
                        </a:solidFill>
                      </a:endParaRPr>
                    </a:p>
                  </a:txBody>
                  <a:tcPr anchor="ctr"/>
                </a:tc>
                <a:tc>
                  <a:txBody>
                    <a:bodyPr/>
                    <a:lstStyle/>
                    <a:p>
                      <a:pPr algn="ctr"/>
                      <a:endParaRPr lang="en-GB" dirty="0">
                        <a:solidFill>
                          <a:schemeClr val="tx1"/>
                        </a:solidFill>
                      </a:endParaRPr>
                    </a:p>
                  </a:txBody>
                  <a:tcPr anchor="ctr"/>
                </a:tc>
                <a:tc>
                  <a:txBody>
                    <a:bodyPr/>
                    <a:lstStyle/>
                    <a:p>
                      <a:pPr algn="ctr"/>
                      <a:endParaRPr lang="en-GB"/>
                    </a:p>
                  </a:txBody>
                  <a:tcPr anchor="ctr"/>
                </a:tc>
                <a:extLst>
                  <a:ext uri="{0D108BD9-81ED-4DB2-BD59-A6C34878D82A}">
                    <a16:rowId xmlns:a16="http://schemas.microsoft.com/office/drawing/2014/main" val="3484006720"/>
                  </a:ext>
                </a:extLst>
              </a:tr>
              <a:tr h="576000">
                <a:tc>
                  <a:txBody>
                    <a:bodyPr/>
                    <a:lstStyle/>
                    <a:p>
                      <a:pPr algn="ctr"/>
                      <a:r>
                        <a:rPr lang="en-GB" dirty="0">
                          <a:solidFill>
                            <a:schemeClr val="tx1"/>
                          </a:solidFill>
                        </a:rPr>
                        <a:t>FeNO</a:t>
                      </a:r>
                      <a:r>
                        <a:rPr lang="en-GB" baseline="30000" dirty="0">
                          <a:solidFill>
                            <a:schemeClr val="tx1"/>
                          </a:solidFill>
                        </a:rPr>
                        <a:t>2</a:t>
                      </a:r>
                    </a:p>
                  </a:txBody>
                  <a:tcPr anchor="ctr"/>
                </a:tc>
                <a:tc>
                  <a:txBody>
                    <a:bodyPr/>
                    <a:lstStyle/>
                    <a:p>
                      <a:pPr algn="ctr"/>
                      <a:r>
                        <a:rPr lang="en-GB" dirty="0">
                          <a:solidFill>
                            <a:schemeClr val="tx1"/>
                          </a:solidFill>
                          <a:sym typeface="Wingdings" panose="05000000000000000000" pitchFamily="2" charset="2"/>
                        </a:rPr>
                        <a:t></a:t>
                      </a:r>
                      <a:endParaRPr lang="en-GB" dirty="0">
                        <a:solidFill>
                          <a:schemeClr val="tx1"/>
                        </a:solidFill>
                      </a:endParaRPr>
                    </a:p>
                  </a:txBody>
                  <a:tcPr anchor="ctr"/>
                </a:tc>
                <a:tc>
                  <a:txBody>
                    <a:bodyPr/>
                    <a:lstStyle/>
                    <a:p>
                      <a:pPr algn="ctr"/>
                      <a:r>
                        <a:rPr lang="en-GB" dirty="0">
                          <a:solidFill>
                            <a:schemeClr val="tx1"/>
                          </a:solidFill>
                          <a:sym typeface="Wingdings" panose="05000000000000000000" pitchFamily="2" charset="2"/>
                        </a:rPr>
                        <a:t></a:t>
                      </a:r>
                      <a:endParaRPr lang="en-GB" dirty="0">
                        <a:solidFill>
                          <a:schemeClr val="tx1"/>
                        </a:solidFill>
                      </a:endParaRPr>
                    </a:p>
                  </a:txBody>
                  <a:tcPr anchor="ctr"/>
                </a:tc>
                <a:tc>
                  <a:txBody>
                    <a:bodyPr/>
                    <a:lstStyle/>
                    <a:p>
                      <a:pPr algn="ctr"/>
                      <a:endParaRPr lang="en-GB" dirty="0">
                        <a:solidFill>
                          <a:schemeClr val="tx1"/>
                        </a:solidFill>
                      </a:endParaRPr>
                    </a:p>
                  </a:txBody>
                  <a:tcPr anchor="ctr"/>
                </a:tc>
                <a:extLst>
                  <a:ext uri="{0D108BD9-81ED-4DB2-BD59-A6C34878D82A}">
                    <a16:rowId xmlns:a16="http://schemas.microsoft.com/office/drawing/2014/main" val="1810054891"/>
                  </a:ext>
                </a:extLst>
              </a:tr>
            </a:tbl>
          </a:graphicData>
        </a:graphic>
      </p:graphicFrame>
    </p:spTree>
    <p:extLst>
      <p:ext uri="{BB962C8B-B14F-4D97-AF65-F5344CB8AC3E}">
        <p14:creationId xmlns:p14="http://schemas.microsoft.com/office/powerpoint/2010/main" val="2003505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97CF695B-057D-C08A-02E6-96EFEF140188}"/>
              </a:ext>
            </a:extLst>
          </p:cNvPr>
          <p:cNvSpPr>
            <a:spLocks noGrp="1"/>
          </p:cNvSpPr>
          <p:nvPr>
            <p:ph type="title"/>
          </p:nvPr>
        </p:nvSpPr>
        <p:spPr/>
        <p:txBody>
          <a:bodyPr/>
          <a:lstStyle/>
          <a:p>
            <a:r>
              <a:rPr lang="en-GB" dirty="0"/>
              <a:t>Similar inflammatory processes are associated with both </a:t>
            </a:r>
            <a:br>
              <a:rPr lang="en-GB" dirty="0"/>
            </a:br>
            <a:r>
              <a:rPr lang="en-GB" dirty="0"/>
              <a:t>upper and lower airways diseases</a:t>
            </a:r>
            <a:r>
              <a:rPr lang="en-GB" baseline="30000" dirty="0"/>
              <a:t>1–6</a:t>
            </a:r>
          </a:p>
        </p:txBody>
      </p:sp>
      <p:sp>
        <p:nvSpPr>
          <p:cNvPr id="26" name="Content Placeholder 25">
            <a:extLst>
              <a:ext uri="{FF2B5EF4-FFF2-40B4-BE49-F238E27FC236}">
                <a16:creationId xmlns:a16="http://schemas.microsoft.com/office/drawing/2014/main" id="{C06FDACB-6A2E-B51B-661E-46A1F0A56F2B}"/>
              </a:ext>
            </a:extLst>
          </p:cNvPr>
          <p:cNvSpPr>
            <a:spLocks noGrp="1"/>
          </p:cNvSpPr>
          <p:nvPr>
            <p:ph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20" normalizeH="0" baseline="0" noProof="0" dirty="0">
                <a:ln>
                  <a:noFill/>
                </a:ln>
                <a:effectLst/>
                <a:uLnTx/>
                <a:uFillTx/>
                <a:latin typeface="Calibri"/>
                <a:ea typeface="+mn-ea"/>
                <a:cs typeface="+mn-cs"/>
              </a:rPr>
              <a:t>Figure adapted from </a:t>
            </a:r>
            <a:r>
              <a:rPr kumimoji="0" lang="en-GB" sz="800" b="0" i="0" u="none" strike="noStrike" kern="1200" cap="none" spc="20" normalizeH="0" baseline="0" noProof="0" dirty="0" err="1">
                <a:ln>
                  <a:noFill/>
                </a:ln>
                <a:effectLst/>
                <a:uLnTx/>
                <a:uFillTx/>
                <a:latin typeface="Calibri"/>
                <a:ea typeface="+mn-ea"/>
                <a:cs typeface="+mn-cs"/>
              </a:rPr>
              <a:t>Porsbjerg</a:t>
            </a:r>
            <a:r>
              <a:rPr kumimoji="0" lang="en-GB" sz="800" b="0" i="0" u="none" strike="noStrike" kern="1200" cap="none" spc="20" normalizeH="0" baseline="0" noProof="0" dirty="0">
                <a:ln>
                  <a:noFill/>
                </a:ln>
                <a:effectLst/>
                <a:uLnTx/>
                <a:uFillTx/>
                <a:latin typeface="Calibri"/>
                <a:ea typeface="+mn-ea"/>
                <a:cs typeface="+mn-cs"/>
              </a:rPr>
              <a:t> CM, et al. </a:t>
            </a:r>
            <a:r>
              <a:rPr kumimoji="0" lang="en-GB" sz="800" b="0" i="0" u="none" strike="noStrike" kern="1200" cap="none" spc="20" normalizeH="0" baseline="0" noProof="0" dirty="0" err="1">
                <a:ln>
                  <a:noFill/>
                </a:ln>
                <a:effectLst/>
                <a:uLnTx/>
                <a:uFillTx/>
                <a:latin typeface="Calibri"/>
                <a:ea typeface="+mn-ea"/>
                <a:cs typeface="+mn-cs"/>
              </a:rPr>
              <a:t>Eur</a:t>
            </a:r>
            <a:r>
              <a:rPr kumimoji="0" lang="en-GB" sz="800" b="0" i="0" u="none" strike="noStrike" kern="1200" cap="none" spc="20" normalizeH="0" baseline="0" noProof="0" dirty="0">
                <a:ln>
                  <a:noFill/>
                </a:ln>
                <a:effectLst/>
                <a:uLnTx/>
                <a:uFillTx/>
                <a:latin typeface="Calibri"/>
                <a:ea typeface="+mn-ea"/>
                <a:cs typeface="+mn-cs"/>
              </a:rPr>
              <a:t> Respir J 2020;56:2000260, Gauvreau GM, et al. Expert </a:t>
            </a:r>
            <a:r>
              <a:rPr kumimoji="0" lang="en-GB" sz="800" b="0" i="0" u="none" strike="noStrike" kern="1200" cap="none" spc="20" normalizeH="0" baseline="0" noProof="0" dirty="0" err="1">
                <a:ln>
                  <a:noFill/>
                </a:ln>
                <a:effectLst/>
                <a:uLnTx/>
                <a:uFillTx/>
                <a:latin typeface="Calibri"/>
                <a:ea typeface="+mn-ea"/>
                <a:cs typeface="+mn-cs"/>
              </a:rPr>
              <a:t>Opin</a:t>
            </a:r>
            <a:r>
              <a:rPr kumimoji="0" lang="en-GB" sz="800" b="0" i="0" u="none" strike="noStrike" kern="1200" cap="none" spc="20" normalizeH="0" baseline="0" noProof="0" dirty="0">
                <a:ln>
                  <a:noFill/>
                </a:ln>
                <a:effectLst/>
                <a:uLnTx/>
                <a:uFillTx/>
                <a:latin typeface="Calibri"/>
                <a:ea typeface="+mn-ea"/>
                <a:cs typeface="+mn-cs"/>
              </a:rPr>
              <a:t> </a:t>
            </a:r>
            <a:r>
              <a:rPr kumimoji="0" lang="en-GB" sz="800" b="0" i="0" u="none" strike="noStrike" kern="1200" cap="none" spc="20" normalizeH="0" baseline="0" noProof="0" dirty="0" err="1">
                <a:ln>
                  <a:noFill/>
                </a:ln>
                <a:effectLst/>
                <a:uLnTx/>
                <a:uFillTx/>
                <a:latin typeface="Calibri"/>
                <a:ea typeface="+mn-ea"/>
                <a:cs typeface="+mn-cs"/>
              </a:rPr>
              <a:t>Ther</a:t>
            </a:r>
            <a:r>
              <a:rPr kumimoji="0" lang="en-GB" sz="800" b="0" i="0" u="none" strike="noStrike" kern="1200" cap="none" spc="20" normalizeH="0" baseline="0" noProof="0" dirty="0">
                <a:ln>
                  <a:noFill/>
                </a:ln>
                <a:effectLst/>
                <a:uLnTx/>
                <a:uFillTx/>
                <a:latin typeface="Calibri"/>
                <a:ea typeface="+mn-ea"/>
                <a:cs typeface="+mn-cs"/>
              </a:rPr>
              <a:t> Targets 2020;24:777–792 and </a:t>
            </a:r>
            <a:r>
              <a:rPr kumimoji="0" lang="en-GB" sz="800" b="0" i="0" u="none" strike="noStrike" kern="1200" cap="none" spc="20" normalizeH="0" baseline="0" noProof="0" dirty="0" err="1">
                <a:ln>
                  <a:noFill/>
                </a:ln>
                <a:effectLst/>
                <a:uLnTx/>
                <a:uFillTx/>
                <a:latin typeface="Calibri"/>
                <a:ea typeface="+mn-ea"/>
                <a:cs typeface="+mn-cs"/>
              </a:rPr>
              <a:t>Fokkens</a:t>
            </a:r>
            <a:r>
              <a:rPr kumimoji="0" lang="en-GB" sz="800" b="0" i="0" u="none" strike="noStrike" kern="1200" cap="none" spc="20" normalizeH="0" baseline="0" noProof="0" dirty="0">
                <a:ln>
                  <a:noFill/>
                </a:ln>
                <a:effectLst/>
                <a:uLnTx/>
                <a:uFillTx/>
                <a:latin typeface="Calibri"/>
                <a:ea typeface="+mn-ea"/>
                <a:cs typeface="+mn-cs"/>
              </a:rPr>
              <a:t> WJ, et al. Rhinology 2020;58(</a:t>
            </a:r>
            <a:r>
              <a:rPr kumimoji="0" lang="en-GB" sz="800" b="0" i="0" u="none" strike="noStrike" kern="1200" cap="none" spc="20" normalizeH="0" baseline="0" noProof="0" dirty="0" err="1">
                <a:ln>
                  <a:noFill/>
                </a:ln>
                <a:effectLst/>
                <a:uLnTx/>
                <a:uFillTx/>
                <a:latin typeface="Calibri"/>
                <a:ea typeface="+mn-ea"/>
                <a:cs typeface="+mn-cs"/>
              </a:rPr>
              <a:t>Suppl</a:t>
            </a:r>
            <a:r>
              <a:rPr kumimoji="0" lang="en-GB" sz="800" b="0" i="0" u="none" strike="noStrike" kern="1200" cap="none" spc="20" normalizeH="0" baseline="0" noProof="0" dirty="0">
                <a:ln>
                  <a:noFill/>
                </a:ln>
                <a:effectLst/>
                <a:uLnTx/>
                <a:uFillTx/>
                <a:latin typeface="Calibri"/>
                <a:ea typeface="+mn-ea"/>
                <a:cs typeface="+mn-cs"/>
              </a:rPr>
              <a:t> S29):1–464</a:t>
            </a:r>
            <a:br>
              <a:rPr kumimoji="0" lang="en-GB" sz="800" b="1" i="0" u="none" strike="noStrike" kern="1200" cap="none" spc="20" normalizeH="0" baseline="0" noProof="0" dirty="0">
                <a:ln>
                  <a:noFill/>
                </a:ln>
                <a:effectLst/>
                <a:uLnTx/>
                <a:uFillTx/>
                <a:latin typeface="Calibri"/>
                <a:ea typeface="+mn-ea"/>
                <a:cs typeface="+mn-cs"/>
              </a:rPr>
            </a:br>
            <a:r>
              <a:rPr kumimoji="0" lang="en-GB" sz="800" b="1" i="0" u="none" strike="noStrike" kern="1200" cap="none" spc="20" normalizeH="0" baseline="0" noProof="0" dirty="0">
                <a:ln>
                  <a:noFill/>
                </a:ln>
                <a:effectLst/>
                <a:uLnTx/>
                <a:uFillTx/>
                <a:latin typeface="Calibri"/>
                <a:ea typeface="+mn-ea"/>
                <a:cs typeface="+mn-cs"/>
              </a:rPr>
              <a:t>Mechanisms underlying non-eosinophilic inflammation in asthma and the relevance of TSLP in its potential effects on macrophages both require further elucidation. The information presented in this image has been simplified for illustration purposes only and does not imply clinical benefit or relevance.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20" normalizeH="0" baseline="0" noProof="0" dirty="0">
                <a:ln>
                  <a:noFill/>
                </a:ln>
                <a:effectLst/>
                <a:uLnTx/>
                <a:uFillTx/>
                <a:latin typeface="Calibri"/>
                <a:ea typeface="+mn-ea"/>
                <a:cs typeface="+mn-cs"/>
              </a:rPr>
              <a:t>IFN, interferon; IgE, immunoglobulin E; IL, interleukin; ILC, innate lymphoid cell; Th, T helper; TNF, tumour necrosis factor; TSLP, thymic stromal lymphopoietin </a:t>
            </a:r>
            <a:br>
              <a:rPr kumimoji="0" lang="en-GB" sz="800" b="0" i="0" u="none" strike="noStrike" kern="1200" cap="none" spc="20" normalizeH="0" baseline="0" noProof="0" dirty="0">
                <a:ln>
                  <a:noFill/>
                </a:ln>
                <a:effectLst/>
                <a:uLnTx/>
                <a:uFillTx/>
                <a:latin typeface="Calibri"/>
                <a:ea typeface="+mn-ea"/>
                <a:cs typeface="+mn-cs"/>
              </a:rPr>
            </a:br>
            <a:r>
              <a:rPr kumimoji="0" lang="en-GB" sz="800" b="0" i="0" u="none" strike="noStrike" kern="1200" cap="none" spc="20" normalizeH="0" baseline="0" noProof="0" dirty="0">
                <a:ln>
                  <a:noFill/>
                </a:ln>
                <a:effectLst/>
                <a:uLnTx/>
                <a:uFillTx/>
                <a:latin typeface="Calibri"/>
                <a:ea typeface="+mn-ea"/>
                <a:cs typeface="+mn-cs"/>
              </a:rPr>
              <a:t>1. </a:t>
            </a:r>
            <a:r>
              <a:rPr kumimoji="0" lang="da-DK" sz="800" b="0" i="0" u="none" strike="noStrike" kern="1200" cap="none" spc="20" normalizeH="0" baseline="0" noProof="0" dirty="0">
                <a:ln>
                  <a:noFill/>
                </a:ln>
                <a:effectLst/>
                <a:uLnTx/>
                <a:uFillTx/>
                <a:latin typeface="Calibri"/>
                <a:ea typeface="+mn-ea"/>
                <a:cs typeface="+mn-cs"/>
              </a:rPr>
              <a:t>Yii AC, et al. Allergy 2018;73:1964–1978; 2. </a:t>
            </a:r>
            <a:r>
              <a:rPr kumimoji="0" lang="fr-FR" sz="800" b="0" i="0" u="none" strike="noStrike" kern="1200" cap="none" spc="20" normalizeH="0" baseline="0" noProof="0" dirty="0" err="1">
                <a:ln>
                  <a:noFill/>
                </a:ln>
                <a:effectLst/>
                <a:uLnTx/>
                <a:uFillTx/>
                <a:latin typeface="Calibri"/>
                <a:ea typeface="+mn-ea"/>
                <a:cs typeface="+mn-cs"/>
              </a:rPr>
              <a:t>Laulajainen-Hongisto</a:t>
            </a:r>
            <a:r>
              <a:rPr kumimoji="0" lang="fr-FR" sz="800" b="0" i="0" u="none" strike="noStrike" kern="1200" cap="none" spc="20" normalizeH="0" baseline="0" noProof="0" dirty="0">
                <a:ln>
                  <a:noFill/>
                </a:ln>
                <a:effectLst/>
                <a:uLnTx/>
                <a:uFillTx/>
                <a:latin typeface="Calibri"/>
                <a:ea typeface="+mn-ea"/>
                <a:cs typeface="+mn-cs"/>
              </a:rPr>
              <a:t> A, et al.</a:t>
            </a:r>
            <a:r>
              <a:rPr kumimoji="0" lang="en-GB" sz="800" b="0" i="0" u="none" strike="noStrike" kern="1200" cap="none" spc="20" normalizeH="0" baseline="0" noProof="0" dirty="0">
                <a:ln>
                  <a:noFill/>
                </a:ln>
                <a:effectLst/>
                <a:uLnTx/>
                <a:uFillTx/>
                <a:latin typeface="Calibri"/>
                <a:ea typeface="+mn-ea"/>
                <a:cs typeface="+mn-cs"/>
              </a:rPr>
              <a:t> </a:t>
            </a:r>
            <a:r>
              <a:rPr kumimoji="0" lang="fr-FR" sz="800" b="0" i="0" u="none" strike="noStrike" kern="1200" cap="none" spc="20" normalizeH="0" baseline="0" noProof="0" dirty="0">
                <a:ln>
                  <a:noFill/>
                </a:ln>
                <a:effectLst/>
                <a:uLnTx/>
                <a:uFillTx/>
                <a:latin typeface="Calibri"/>
                <a:ea typeface="+mn-ea"/>
                <a:cs typeface="+mn-cs"/>
              </a:rPr>
              <a:t>Front </a:t>
            </a:r>
            <a:r>
              <a:rPr kumimoji="0" lang="fr-FR" sz="800" b="0" i="0" u="none" strike="noStrike" kern="1200" cap="none" spc="20" normalizeH="0" baseline="0" noProof="0" dirty="0" err="1">
                <a:ln>
                  <a:noFill/>
                </a:ln>
                <a:effectLst/>
                <a:uLnTx/>
                <a:uFillTx/>
                <a:latin typeface="Calibri"/>
                <a:ea typeface="+mn-ea"/>
                <a:cs typeface="+mn-cs"/>
              </a:rPr>
              <a:t>Cell</a:t>
            </a:r>
            <a:r>
              <a:rPr kumimoji="0" lang="fr-FR" sz="800" b="0" i="0" u="none" strike="noStrike" kern="1200" cap="none" spc="20" normalizeH="0" baseline="0" noProof="0" dirty="0">
                <a:ln>
                  <a:noFill/>
                </a:ln>
                <a:effectLst/>
                <a:uLnTx/>
                <a:uFillTx/>
                <a:latin typeface="Calibri"/>
                <a:ea typeface="+mn-ea"/>
                <a:cs typeface="+mn-cs"/>
              </a:rPr>
              <a:t> Dev Biol 2020;8:204; 3. </a:t>
            </a:r>
            <a:r>
              <a:rPr kumimoji="0" lang="en-GB" sz="800" b="0" i="0" u="none" strike="noStrike" kern="1200" cap="none" spc="20" normalizeH="0" baseline="0" noProof="0" dirty="0" err="1">
                <a:ln>
                  <a:noFill/>
                </a:ln>
                <a:effectLst/>
                <a:uLnTx/>
                <a:uFillTx/>
                <a:latin typeface="Calibri"/>
                <a:ea typeface="+mn-ea"/>
                <a:cs typeface="+mn-cs"/>
              </a:rPr>
              <a:t>Fokkens</a:t>
            </a:r>
            <a:r>
              <a:rPr kumimoji="0" lang="en-GB" sz="800" b="0" i="0" u="none" strike="noStrike" kern="1200" cap="none" spc="20" normalizeH="0" baseline="0" noProof="0" dirty="0">
                <a:ln>
                  <a:noFill/>
                </a:ln>
                <a:effectLst/>
                <a:uLnTx/>
                <a:uFillTx/>
                <a:latin typeface="Calibri"/>
                <a:ea typeface="+mn-ea"/>
                <a:cs typeface="+mn-cs"/>
              </a:rPr>
              <a:t> W, </a:t>
            </a:r>
            <a:r>
              <a:rPr kumimoji="0" lang="en-GB" sz="800" b="0" i="0" u="none" strike="noStrike" kern="1200" cap="none" spc="20" normalizeH="0" baseline="0" noProof="0" dirty="0" err="1">
                <a:ln>
                  <a:noFill/>
                </a:ln>
                <a:effectLst/>
                <a:uLnTx/>
                <a:uFillTx/>
                <a:latin typeface="Calibri"/>
                <a:ea typeface="+mn-ea"/>
                <a:cs typeface="+mn-cs"/>
              </a:rPr>
              <a:t>Reitsma</a:t>
            </a:r>
            <a:r>
              <a:rPr kumimoji="0" lang="en-GB" sz="800" b="0" i="0" u="none" strike="noStrike" kern="1200" cap="none" spc="20" normalizeH="0" baseline="0" noProof="0" dirty="0">
                <a:ln>
                  <a:noFill/>
                </a:ln>
                <a:effectLst/>
                <a:uLnTx/>
                <a:uFillTx/>
                <a:latin typeface="Calibri"/>
                <a:ea typeface="+mn-ea"/>
                <a:cs typeface="+mn-cs"/>
              </a:rPr>
              <a:t> S. Otolaryngol Clin North Am 2023;56:1–10; 4. </a:t>
            </a:r>
            <a:r>
              <a:rPr kumimoji="0" lang="en-GB" sz="800" b="0" i="0" u="none" strike="noStrike" kern="1200" cap="none" spc="20" normalizeH="0" baseline="0" noProof="0" dirty="0" err="1">
                <a:ln>
                  <a:noFill/>
                </a:ln>
                <a:effectLst/>
                <a:uLnTx/>
                <a:uFillTx/>
                <a:latin typeface="Calibri"/>
                <a:ea typeface="+mn-ea"/>
                <a:cs typeface="+mn-cs"/>
              </a:rPr>
              <a:t>Parnes</a:t>
            </a:r>
            <a:r>
              <a:rPr kumimoji="0" lang="en-GB" sz="800" b="0" i="0" u="none" strike="noStrike" kern="1200" cap="none" spc="20" normalizeH="0" baseline="0" noProof="0" dirty="0">
                <a:ln>
                  <a:noFill/>
                </a:ln>
                <a:effectLst/>
                <a:uLnTx/>
                <a:uFillTx/>
                <a:latin typeface="Calibri"/>
                <a:ea typeface="+mn-ea"/>
                <a:cs typeface="+mn-cs"/>
              </a:rPr>
              <a:t> JR, et al. J Asthma Allergy </a:t>
            </a:r>
            <a:br>
              <a:rPr kumimoji="0" lang="en-GB" sz="800" b="0" i="0" u="none" strike="noStrike" kern="1200" cap="none" spc="20" normalizeH="0" baseline="0" noProof="0" dirty="0">
                <a:ln>
                  <a:noFill/>
                </a:ln>
                <a:effectLst/>
                <a:uLnTx/>
                <a:uFillTx/>
                <a:latin typeface="Calibri"/>
                <a:ea typeface="+mn-ea"/>
                <a:cs typeface="+mn-cs"/>
              </a:rPr>
            </a:br>
            <a:r>
              <a:rPr kumimoji="0" lang="en-GB" sz="800" b="0" i="0" u="none" strike="noStrike" kern="1200" cap="none" spc="20" normalizeH="0" baseline="0" noProof="0" dirty="0">
                <a:ln>
                  <a:noFill/>
                </a:ln>
                <a:effectLst/>
                <a:uLnTx/>
                <a:uFillTx/>
                <a:latin typeface="Calibri"/>
                <a:ea typeface="+mn-ea"/>
                <a:cs typeface="+mn-cs"/>
              </a:rPr>
              <a:t>2022;15:749–765; 5. </a:t>
            </a:r>
            <a:r>
              <a:rPr kumimoji="0" lang="en-GB" sz="800" b="0" i="0" u="none" strike="noStrike" kern="1200" cap="none" spc="20" normalizeH="0" baseline="0" noProof="0" dirty="0" err="1">
                <a:ln>
                  <a:noFill/>
                </a:ln>
                <a:effectLst/>
                <a:uLnTx/>
                <a:uFillTx/>
                <a:latin typeface="Calibri"/>
                <a:ea typeface="+mn-ea"/>
                <a:cs typeface="+mn-cs"/>
              </a:rPr>
              <a:t>Fokkens</a:t>
            </a:r>
            <a:r>
              <a:rPr kumimoji="0" lang="en-GB" sz="800" b="0" i="0" u="none" strike="noStrike" kern="1200" cap="none" spc="20" normalizeH="0" baseline="0" noProof="0" dirty="0">
                <a:ln>
                  <a:noFill/>
                </a:ln>
                <a:effectLst/>
                <a:uLnTx/>
                <a:uFillTx/>
                <a:latin typeface="Calibri"/>
                <a:ea typeface="+mn-ea"/>
                <a:cs typeface="+mn-cs"/>
              </a:rPr>
              <a:t> WJ, et al. Rhinology 2020;58(</a:t>
            </a:r>
            <a:r>
              <a:rPr kumimoji="0" lang="en-GB" sz="800" b="0" i="0" u="none" strike="noStrike" kern="1200" cap="none" spc="20" normalizeH="0" baseline="0" noProof="0" dirty="0" err="1">
                <a:ln>
                  <a:noFill/>
                </a:ln>
                <a:effectLst/>
                <a:uLnTx/>
                <a:uFillTx/>
                <a:latin typeface="Calibri"/>
                <a:ea typeface="+mn-ea"/>
                <a:cs typeface="+mn-cs"/>
              </a:rPr>
              <a:t>Suppl</a:t>
            </a:r>
            <a:r>
              <a:rPr kumimoji="0" lang="en-GB" sz="800" b="0" i="0" u="none" strike="noStrike" kern="1200" cap="none" spc="20" normalizeH="0" baseline="0" noProof="0" dirty="0">
                <a:ln>
                  <a:noFill/>
                </a:ln>
                <a:effectLst/>
                <a:uLnTx/>
                <a:uFillTx/>
                <a:latin typeface="Calibri"/>
                <a:ea typeface="+mn-ea"/>
                <a:cs typeface="+mn-cs"/>
              </a:rPr>
              <a:t> S29):1–464; 6. </a:t>
            </a:r>
            <a:r>
              <a:rPr kumimoji="0" lang="da-DK" sz="800" b="0" i="0" u="none" strike="noStrike" kern="1200" cap="none" spc="20" normalizeH="0" baseline="0" noProof="0" dirty="0">
                <a:ln>
                  <a:noFill/>
                </a:ln>
                <a:effectLst/>
                <a:uLnTx/>
                <a:uFillTx/>
                <a:latin typeface="Calibri"/>
                <a:ea typeface="+mn-ea"/>
                <a:cs typeface="+mn-cs"/>
              </a:rPr>
              <a:t>Victor AR, et al. J Immunol 2017;199:2333–2342</a:t>
            </a:r>
          </a:p>
        </p:txBody>
      </p:sp>
      <p:pic>
        <p:nvPicPr>
          <p:cNvPr id="369" name="Picture 368" descr="A picture containing text, screenshot, purple, pink&#10;&#10;Description automatically generated">
            <a:extLst>
              <a:ext uri="{FF2B5EF4-FFF2-40B4-BE49-F238E27FC236}">
                <a16:creationId xmlns:a16="http://schemas.microsoft.com/office/drawing/2014/main" id="{CD9FD2BA-8B1A-3A9C-B41B-732919D0074A}"/>
              </a:ext>
            </a:extLst>
          </p:cNvPr>
          <p:cNvPicPr>
            <a:picLocks noChangeAspect="1"/>
          </p:cNvPicPr>
          <p:nvPr/>
        </p:nvPicPr>
        <p:blipFill>
          <a:blip r:embed="rId3"/>
          <a:stretch>
            <a:fillRect/>
          </a:stretch>
        </p:blipFill>
        <p:spPr>
          <a:xfrm>
            <a:off x="252413" y="1176338"/>
            <a:ext cx="11687175" cy="4391820"/>
          </a:xfrm>
          <a:prstGeom prst="rect">
            <a:avLst/>
          </a:prstGeom>
        </p:spPr>
      </p:pic>
    </p:spTree>
    <p:extLst>
      <p:ext uri="{BB962C8B-B14F-4D97-AF65-F5344CB8AC3E}">
        <p14:creationId xmlns:p14="http://schemas.microsoft.com/office/powerpoint/2010/main" val="2223807484"/>
      </p:ext>
    </p:extLst>
  </p:cSld>
  <p:clrMapOvr>
    <a:masterClrMapping/>
  </p:clrMapOvr>
</p:sld>
</file>

<file path=ppt/theme/theme1.xml><?xml version="1.0" encoding="utf-8"?>
<a:theme xmlns:a="http://schemas.openxmlformats.org/drawingml/2006/main" name="1_EpiCentral_ERS 2023">
  <a:themeElements>
    <a:clrScheme name="EpiCentral">
      <a:dk1>
        <a:srgbClr val="656665"/>
      </a:dk1>
      <a:lt1>
        <a:srgbClr val="FFFFFF"/>
      </a:lt1>
      <a:dk2>
        <a:srgbClr val="590995"/>
      </a:dk2>
      <a:lt2>
        <a:srgbClr val="28ABE1"/>
      </a:lt2>
      <a:accent1>
        <a:srgbClr val="FF2B28"/>
      </a:accent1>
      <a:accent2>
        <a:srgbClr val="F35FAC"/>
      </a:accent2>
      <a:accent3>
        <a:srgbClr val="570995"/>
      </a:accent3>
      <a:accent4>
        <a:srgbClr val="28ABE1"/>
      </a:accent4>
      <a:accent5>
        <a:srgbClr val="FF2B28"/>
      </a:accent5>
      <a:accent6>
        <a:srgbClr val="F35FAC"/>
      </a:accent6>
      <a:hlink>
        <a:srgbClr val="6360DB"/>
      </a:hlink>
      <a:folHlink>
        <a:srgbClr val="8C8AC2"/>
      </a:folHlink>
    </a:clrScheme>
    <a:fontScheme name="EpiCentral PPT">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iCentral_ERS 2023" id="{DA8DA5B9-EDEB-4C9B-9318-885F415E13CF}" vid="{74445103-2ED7-4526-9191-3006A732F1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2d58f64-ac48-4d4d-892d-553fd5842fa2">
      <Terms xmlns="http://schemas.microsoft.com/office/infopath/2007/PartnerControls"/>
    </lcf76f155ced4ddcb4097134ff3c332f>
    <TaxCatchAll xmlns="44a56295-c29e-4898-8136-a54736c65b82" xsi:nil="true"/>
    <Keyword xmlns="44a56295-c29e-4898-8136-a54736c65b82" xsi:nil="true"/>
    <Descriptions xmlns="44a56295-c29e-4898-8136-a54736c65b8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C6E304E6C9847448629359ADD98C8B4" ma:contentTypeVersion="17" ma:contentTypeDescription="Create a new document." ma:contentTypeScope="" ma:versionID="2ba4470869a97c846ee1eb2024b9227f">
  <xsd:schema xmlns:xsd="http://www.w3.org/2001/XMLSchema" xmlns:xs="http://www.w3.org/2001/XMLSchema" xmlns:p="http://schemas.microsoft.com/office/2006/metadata/properties" xmlns:ns2="44a56295-c29e-4898-8136-a54736c65b82" xmlns:ns3="82d58f64-ac48-4d4d-892d-553fd5842fa2" xmlns:ns4="0045b12c-ac5e-48dd-9a19-1f18f2481997" targetNamespace="http://schemas.microsoft.com/office/2006/metadata/properties" ma:root="true" ma:fieldsID="805c4d84ea465614dc3e97f81701b3ef" ns2:_="" ns3:_="" ns4:_="">
    <xsd:import namespace="44a56295-c29e-4898-8136-a54736c65b82"/>
    <xsd:import namespace="82d58f64-ac48-4d4d-892d-553fd5842fa2"/>
    <xsd:import namespace="0045b12c-ac5e-48dd-9a19-1f18f2481997"/>
    <xsd:element name="properties">
      <xsd:complexType>
        <xsd:sequence>
          <xsd:element name="documentManagement">
            <xsd:complexType>
              <xsd:all>
                <xsd:element ref="ns2:Descriptions" minOccurs="0"/>
                <xsd:element ref="ns2:Keywor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LengthInSeconds" minOccurs="0"/>
                <xsd:element ref="ns4:SharedWithUsers" minOccurs="0"/>
                <xsd:element ref="ns4:SharedWithDetails" minOccurs="0"/>
                <xsd:element ref="ns3:MediaServiceLocation"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a56295-c29e-4898-8136-a54736c65b82" elementFormDefault="qualified">
    <xsd:import namespace="http://schemas.microsoft.com/office/2006/documentManagement/types"/>
    <xsd:import namespace="http://schemas.microsoft.com/office/infopath/2007/PartnerControls"/>
    <xsd:element name="Descriptions" ma:index="8" nillable="true" ma:displayName="Descriptions" ma:description="Describe your document to make it appear at the top of search results" ma:internalName="Descriptions">
      <xsd:simpleType>
        <xsd:restriction base="dms:Note">
          <xsd:maxLength value="255"/>
        </xsd:restriction>
      </xsd:simpleType>
    </xsd:element>
    <xsd:element name="Keyword" ma:index="9" nillable="true" ma:displayName="Keyword" ma:description="Enter list of terms separated by semi-colon(;)" ma:internalName="Keyword">
      <xsd:simpleType>
        <xsd:restriction base="dms:Text">
          <xsd:maxLength value="255"/>
        </xsd:restriction>
      </xsd:simpleType>
    </xsd:element>
    <xsd:element name="TaxCatchAll" ma:index="25" nillable="true" ma:displayName="Taxonomy Catch All Column" ma:hidden="true" ma:list="{6d8e7a40-2093-412d-b2c7-963d2af015cc}" ma:internalName="TaxCatchAll" ma:showField="CatchAllData" ma:web="0045b12c-ac5e-48dd-9a19-1f18f248199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d58f64-ac48-4d4d-892d-553fd5842fa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ee89e71-04cd-405e-9ca3-99e020c169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45b12c-ac5e-48dd-9a19-1f18f2481997"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1ee89e71-04cd-405e-9ca3-99e020c1694d" ContentTypeId="0x0101" PreviousValue="false"/>
</file>

<file path=customXml/itemProps1.xml><?xml version="1.0" encoding="utf-8"?>
<ds:datastoreItem xmlns:ds="http://schemas.openxmlformats.org/officeDocument/2006/customXml" ds:itemID="{F54A74DE-DB4A-4185-878A-DF8FA7E466A8}">
  <ds:schemaRefs>
    <ds:schemaRef ds:uri="http://schemas.microsoft.com/sharepoint/v3/contenttype/forms"/>
  </ds:schemaRefs>
</ds:datastoreItem>
</file>

<file path=customXml/itemProps2.xml><?xml version="1.0" encoding="utf-8"?>
<ds:datastoreItem xmlns:ds="http://schemas.openxmlformats.org/officeDocument/2006/customXml" ds:itemID="{0F155137-5214-449C-8806-85D323C5EAB8}">
  <ds:schemaRefs>
    <ds:schemaRef ds:uri="http://schemas.openxmlformats.org/package/2006/metadata/core-properties"/>
    <ds:schemaRef ds:uri="http://purl.org/dc/terms/"/>
    <ds:schemaRef ds:uri="http://schemas.microsoft.com/office/infopath/2007/PartnerControls"/>
    <ds:schemaRef ds:uri="http://purl.org/dc/dcmitype/"/>
    <ds:schemaRef ds:uri="http://schemas.microsoft.com/office/2006/metadata/properties"/>
    <ds:schemaRef ds:uri="http://purl.org/dc/elements/1.1/"/>
    <ds:schemaRef ds:uri="http://schemas.microsoft.com/office/2006/documentManagement/types"/>
    <ds:schemaRef ds:uri="f0fe46a7-c1fe-44cb-b57a-c90be0d90d64"/>
    <ds:schemaRef ds:uri="18ce686f-ec55-47ba-93ac-4e1affdd0871"/>
    <ds:schemaRef ds:uri="http://www.w3.org/XML/1998/namespace"/>
  </ds:schemaRefs>
</ds:datastoreItem>
</file>

<file path=customXml/itemProps3.xml><?xml version="1.0" encoding="utf-8"?>
<ds:datastoreItem xmlns:ds="http://schemas.openxmlformats.org/officeDocument/2006/customXml" ds:itemID="{078FAAA1-5C47-4E79-AD71-05768BFF78FE}"/>
</file>

<file path=customXml/itemProps4.xml><?xml version="1.0" encoding="utf-8"?>
<ds:datastoreItem xmlns:ds="http://schemas.openxmlformats.org/officeDocument/2006/customXml" ds:itemID="{48093755-D772-43EC-8375-1F317D14381E}"/>
</file>

<file path=docProps/app.xml><?xml version="1.0" encoding="utf-8"?>
<Properties xmlns="http://schemas.openxmlformats.org/officeDocument/2006/extended-properties" xmlns:vt="http://schemas.openxmlformats.org/officeDocument/2006/docPropsVTypes">
  <Template/>
  <TotalTime>4619</TotalTime>
  <Words>4817</Words>
  <Application>Microsoft Office PowerPoint</Application>
  <PresentationFormat>Widescreen</PresentationFormat>
  <Paragraphs>313</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AdvOT5fa4e291</vt:lpstr>
      <vt:lpstr>Arial</vt:lpstr>
      <vt:lpstr>Avenir-Next</vt:lpstr>
      <vt:lpstr>Calibri</vt:lpstr>
      <vt:lpstr>Cambria</vt:lpstr>
      <vt:lpstr>Wingdings</vt:lpstr>
      <vt:lpstr>1_EpiCentral_ERS 2023</vt:lpstr>
      <vt:lpstr>The epithelium: from pathogenesis to the clinic, and the use of biomarkers</vt:lpstr>
      <vt:lpstr>Conflicts of interest disclosures</vt:lpstr>
      <vt:lpstr>Various cells and inflammatory mediators are involved in asthma pathogenesis1–9</vt:lpstr>
      <vt:lpstr>Patients may have multiple drivers of inflammation and overlapping phenotypes1–6</vt:lpstr>
      <vt:lpstr>Multiple inflammatory pathways underpin the complexity and heterogeneity of inflammation in asthma1–4</vt:lpstr>
      <vt:lpstr>Managing asthma is challenging because airway inflammation  is complex, heterogeneous and dynamic1–3</vt:lpstr>
      <vt:lpstr>Clinical evaluations for asthma1–6</vt:lpstr>
      <vt:lpstr>Validated and experimental biomarkers and the asthma phenotypes they can be used to identify1,2</vt:lpstr>
      <vt:lpstr>Similar inflammatory processes are associated with both  upper and lower airways diseases1–6</vt:lpstr>
      <vt:lpstr>Diagnostic tools and biomarkers in upper airway diseases1–4</vt:lpstr>
      <vt:lpstr>Allergic and non-allergic rhinitis represent heterogenous conditions associated with significant disease burden1,2</vt:lpstr>
      <vt:lpstr>CRSwNP represents heterogeneous, and often overlapping, endotypes1–4</vt:lpstr>
      <vt:lpstr>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Honor Morris</dc:creator>
  <cp:keywords/>
  <dc:description/>
  <cp:lastModifiedBy>Honor Morris</cp:lastModifiedBy>
  <cp:revision>3</cp:revision>
  <dcterms:created xsi:type="dcterms:W3CDTF">2019-06-25T14:01:35Z</dcterms:created>
  <dcterms:modified xsi:type="dcterms:W3CDTF">2023-09-28T13:38:41Z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0x0101008C6E304E6C9847448629359ADD98C8B4</vt:lpwstr>
  </property>
  <property fmtid="{D5CDD505-2E9C-101B-9397-08002B2CF9AE}" pid="3" name="Order">
    <vt:r8>508100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